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7" r:id="rId2"/>
    <p:sldId id="258" r:id="rId3"/>
    <p:sldId id="261" r:id="rId4"/>
    <p:sldId id="260" r:id="rId5"/>
    <p:sldId id="263" r:id="rId6"/>
    <p:sldId id="267" r:id="rId7"/>
    <p:sldId id="268" r:id="rId8"/>
    <p:sldId id="269" r:id="rId9"/>
    <p:sldId id="270" r:id="rId10"/>
    <p:sldId id="271" r:id="rId11"/>
    <p:sldId id="272" r:id="rId12"/>
    <p:sldId id="273" r:id="rId13"/>
    <p:sldId id="279" r:id="rId14"/>
    <p:sldId id="275" r:id="rId15"/>
    <p:sldId id="291" r:id="rId16"/>
    <p:sldId id="274" r:id="rId17"/>
    <p:sldId id="293" r:id="rId18"/>
    <p:sldId id="292" r:id="rId19"/>
    <p:sldId id="288" r:id="rId20"/>
    <p:sldId id="289" r:id="rId21"/>
    <p:sldId id="290" r:id="rId22"/>
    <p:sldId id="265" r:id="rId23"/>
    <p:sldId id="282" r:id="rId24"/>
    <p:sldId id="283" r:id="rId25"/>
    <p:sldId id="284" r:id="rId26"/>
    <p:sldId id="295" r:id="rId27"/>
    <p:sldId id="286" r:id="rId28"/>
    <p:sldId id="287" r:id="rId29"/>
    <p:sldId id="28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84560" autoAdjust="0"/>
  </p:normalViewPr>
  <p:slideViewPr>
    <p:cSldViewPr snapToGrid="0">
      <p:cViewPr varScale="1">
        <p:scale>
          <a:sx n="78" d="100"/>
          <a:sy n="78" d="100"/>
        </p:scale>
        <p:origin x="1056" y="84"/>
      </p:cViewPr>
      <p:guideLst/>
    </p:cSldViewPr>
  </p:slideViewPr>
  <p:notesTextViewPr>
    <p:cViewPr>
      <p:scale>
        <a:sx n="3" d="2"/>
        <a:sy n="3" d="2"/>
      </p:scale>
      <p:origin x="0" y="0"/>
    </p:cViewPr>
  </p:notesTextViewPr>
  <p:notesViewPr>
    <p:cSldViewPr snapToGrid="0">
      <p:cViewPr varScale="1">
        <p:scale>
          <a:sx n="70" d="100"/>
          <a:sy n="70" d="100"/>
        </p:scale>
        <p:origin x="324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7D3202-7A6C-4EE5-A97C-C3926143699A}" type="datetimeFigureOut">
              <a:rPr lang="en-US" smtClean="0"/>
              <a:t>9/28/2016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DA0F2A-394A-47B9-AB1A-98E909BF71C0}" type="slidenum">
              <a:rPr lang="en-US" smtClean="0"/>
              <a:t>‹#›</a:t>
            </a:fld>
            <a:endParaRPr lang="en-US"/>
          </a:p>
        </p:txBody>
      </p:sp>
    </p:spTree>
    <p:extLst>
      <p:ext uri="{BB962C8B-B14F-4D97-AF65-F5344CB8AC3E}">
        <p14:creationId xmlns:p14="http://schemas.microsoft.com/office/powerpoint/2010/main" val="4043684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482264-B211-4B2D-8F4D-8C14F8A9F7AD}"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77722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DA0F2A-394A-47B9-AB1A-98E909BF71C0}" type="slidenum">
              <a:rPr lang="en-US" smtClean="0"/>
              <a:t>10</a:t>
            </a:fld>
            <a:endParaRPr lang="en-US"/>
          </a:p>
        </p:txBody>
      </p:sp>
    </p:spTree>
    <p:extLst>
      <p:ext uri="{BB962C8B-B14F-4D97-AF65-F5344CB8AC3E}">
        <p14:creationId xmlns:p14="http://schemas.microsoft.com/office/powerpoint/2010/main" val="1462648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DA0F2A-394A-47B9-AB1A-98E909BF71C0}" type="slidenum">
              <a:rPr lang="en-US" smtClean="0"/>
              <a:t>11</a:t>
            </a:fld>
            <a:endParaRPr lang="en-US"/>
          </a:p>
        </p:txBody>
      </p:sp>
    </p:spTree>
    <p:extLst>
      <p:ext uri="{BB962C8B-B14F-4D97-AF65-F5344CB8AC3E}">
        <p14:creationId xmlns:p14="http://schemas.microsoft.com/office/powerpoint/2010/main" val="2598566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DA0F2A-394A-47B9-AB1A-98E909BF71C0}" type="slidenum">
              <a:rPr lang="en-US" smtClean="0"/>
              <a:t>12</a:t>
            </a:fld>
            <a:endParaRPr lang="en-US"/>
          </a:p>
        </p:txBody>
      </p:sp>
    </p:spTree>
    <p:extLst>
      <p:ext uri="{BB962C8B-B14F-4D97-AF65-F5344CB8AC3E}">
        <p14:creationId xmlns:p14="http://schemas.microsoft.com/office/powerpoint/2010/main" val="3410174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DA0F2A-394A-47B9-AB1A-98E909BF71C0}" type="slidenum">
              <a:rPr lang="en-US" smtClean="0"/>
              <a:t>13</a:t>
            </a:fld>
            <a:endParaRPr lang="en-US"/>
          </a:p>
        </p:txBody>
      </p:sp>
    </p:spTree>
    <p:extLst>
      <p:ext uri="{BB962C8B-B14F-4D97-AF65-F5344CB8AC3E}">
        <p14:creationId xmlns:p14="http://schemas.microsoft.com/office/powerpoint/2010/main" val="95506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DA0F2A-394A-47B9-AB1A-98E909BF71C0}" type="slidenum">
              <a:rPr lang="en-US" smtClean="0"/>
              <a:t>14</a:t>
            </a:fld>
            <a:endParaRPr lang="en-US"/>
          </a:p>
        </p:txBody>
      </p:sp>
    </p:spTree>
    <p:extLst>
      <p:ext uri="{BB962C8B-B14F-4D97-AF65-F5344CB8AC3E}">
        <p14:creationId xmlns:p14="http://schemas.microsoft.com/office/powerpoint/2010/main" val="571672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DA0F2A-394A-47B9-AB1A-98E909BF71C0}" type="slidenum">
              <a:rPr lang="en-US" smtClean="0"/>
              <a:t>15</a:t>
            </a:fld>
            <a:endParaRPr lang="en-US"/>
          </a:p>
        </p:txBody>
      </p:sp>
    </p:spTree>
    <p:extLst>
      <p:ext uri="{BB962C8B-B14F-4D97-AF65-F5344CB8AC3E}">
        <p14:creationId xmlns:p14="http://schemas.microsoft.com/office/powerpoint/2010/main" val="774921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DA0F2A-394A-47B9-AB1A-98E909BF71C0}" type="slidenum">
              <a:rPr lang="en-US" smtClean="0"/>
              <a:t>16</a:t>
            </a:fld>
            <a:endParaRPr lang="en-US"/>
          </a:p>
        </p:txBody>
      </p:sp>
    </p:spTree>
    <p:extLst>
      <p:ext uri="{BB962C8B-B14F-4D97-AF65-F5344CB8AC3E}">
        <p14:creationId xmlns:p14="http://schemas.microsoft.com/office/powerpoint/2010/main" val="2411391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DA0F2A-394A-47B9-AB1A-98E909BF71C0}" type="slidenum">
              <a:rPr lang="en-US" smtClean="0"/>
              <a:t>17</a:t>
            </a:fld>
            <a:endParaRPr lang="en-US"/>
          </a:p>
        </p:txBody>
      </p:sp>
    </p:spTree>
    <p:extLst>
      <p:ext uri="{BB962C8B-B14F-4D97-AF65-F5344CB8AC3E}">
        <p14:creationId xmlns:p14="http://schemas.microsoft.com/office/powerpoint/2010/main" val="1172150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DA0F2A-394A-47B9-AB1A-98E909BF71C0}" type="slidenum">
              <a:rPr lang="en-US" smtClean="0"/>
              <a:t>18</a:t>
            </a:fld>
            <a:endParaRPr lang="en-US"/>
          </a:p>
        </p:txBody>
      </p:sp>
    </p:spTree>
    <p:extLst>
      <p:ext uri="{BB962C8B-B14F-4D97-AF65-F5344CB8AC3E}">
        <p14:creationId xmlns:p14="http://schemas.microsoft.com/office/powerpoint/2010/main" val="1696240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DA0F2A-394A-47B9-AB1A-98E909BF71C0}" type="slidenum">
              <a:rPr lang="en-US" smtClean="0"/>
              <a:t>19</a:t>
            </a:fld>
            <a:endParaRPr lang="en-US"/>
          </a:p>
        </p:txBody>
      </p:sp>
    </p:spTree>
    <p:extLst>
      <p:ext uri="{BB962C8B-B14F-4D97-AF65-F5344CB8AC3E}">
        <p14:creationId xmlns:p14="http://schemas.microsoft.com/office/powerpoint/2010/main" val="2102906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8DA0F2A-394A-47B9-AB1A-98E909BF71C0}" type="slidenum">
              <a:rPr lang="en-US" smtClean="0"/>
              <a:t>2</a:t>
            </a:fld>
            <a:endParaRPr lang="en-US"/>
          </a:p>
        </p:txBody>
      </p:sp>
    </p:spTree>
    <p:extLst>
      <p:ext uri="{BB962C8B-B14F-4D97-AF65-F5344CB8AC3E}">
        <p14:creationId xmlns:p14="http://schemas.microsoft.com/office/powerpoint/2010/main" val="26969535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DA0F2A-394A-47B9-AB1A-98E909BF71C0}" type="slidenum">
              <a:rPr lang="en-US" smtClean="0"/>
              <a:t>20</a:t>
            </a:fld>
            <a:endParaRPr lang="en-US"/>
          </a:p>
        </p:txBody>
      </p:sp>
    </p:spTree>
    <p:extLst>
      <p:ext uri="{BB962C8B-B14F-4D97-AF65-F5344CB8AC3E}">
        <p14:creationId xmlns:p14="http://schemas.microsoft.com/office/powerpoint/2010/main" val="41453382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8DA0F2A-394A-47B9-AB1A-98E909BF71C0}" type="slidenum">
              <a:rPr lang="en-US" smtClean="0"/>
              <a:t>21</a:t>
            </a:fld>
            <a:endParaRPr lang="en-US"/>
          </a:p>
        </p:txBody>
      </p:sp>
    </p:spTree>
    <p:extLst>
      <p:ext uri="{BB962C8B-B14F-4D97-AF65-F5344CB8AC3E}">
        <p14:creationId xmlns:p14="http://schemas.microsoft.com/office/powerpoint/2010/main" val="1536810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fld id="{98DA0F2A-394A-47B9-AB1A-98E909BF71C0}" type="slidenum">
              <a:rPr lang="en-US" smtClean="0"/>
              <a:t>22</a:t>
            </a:fld>
            <a:endParaRPr lang="en-US"/>
          </a:p>
        </p:txBody>
      </p:sp>
    </p:spTree>
    <p:extLst>
      <p:ext uri="{BB962C8B-B14F-4D97-AF65-F5344CB8AC3E}">
        <p14:creationId xmlns:p14="http://schemas.microsoft.com/office/powerpoint/2010/main" val="22164856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8DA0F2A-394A-47B9-AB1A-98E909BF71C0}" type="slidenum">
              <a:rPr lang="en-US" smtClean="0"/>
              <a:t>23</a:t>
            </a:fld>
            <a:endParaRPr lang="en-US"/>
          </a:p>
        </p:txBody>
      </p:sp>
    </p:spTree>
    <p:extLst>
      <p:ext uri="{BB962C8B-B14F-4D97-AF65-F5344CB8AC3E}">
        <p14:creationId xmlns:p14="http://schemas.microsoft.com/office/powerpoint/2010/main" val="2968121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8DA0F2A-394A-47B9-AB1A-98E909BF71C0}" type="slidenum">
              <a:rPr lang="en-US" smtClean="0"/>
              <a:t>24</a:t>
            </a:fld>
            <a:endParaRPr lang="en-US"/>
          </a:p>
        </p:txBody>
      </p:sp>
    </p:spTree>
    <p:extLst>
      <p:ext uri="{BB962C8B-B14F-4D97-AF65-F5344CB8AC3E}">
        <p14:creationId xmlns:p14="http://schemas.microsoft.com/office/powerpoint/2010/main" val="3113893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DA0F2A-394A-47B9-AB1A-98E909BF71C0}" type="slidenum">
              <a:rPr lang="en-US" smtClean="0"/>
              <a:t>25</a:t>
            </a:fld>
            <a:endParaRPr lang="en-US"/>
          </a:p>
        </p:txBody>
      </p:sp>
    </p:spTree>
    <p:extLst>
      <p:ext uri="{BB962C8B-B14F-4D97-AF65-F5344CB8AC3E}">
        <p14:creationId xmlns:p14="http://schemas.microsoft.com/office/powerpoint/2010/main" val="4899993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DA0F2A-394A-47B9-AB1A-98E909BF71C0}"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6565333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DA0F2A-394A-47B9-AB1A-98E909BF71C0}" type="slidenum">
              <a:rPr lang="en-US" smtClean="0"/>
              <a:t>27</a:t>
            </a:fld>
            <a:endParaRPr lang="en-US"/>
          </a:p>
        </p:txBody>
      </p:sp>
    </p:spTree>
    <p:extLst>
      <p:ext uri="{BB962C8B-B14F-4D97-AF65-F5344CB8AC3E}">
        <p14:creationId xmlns:p14="http://schemas.microsoft.com/office/powerpoint/2010/main" val="19145960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DA0F2A-394A-47B9-AB1A-98E909BF71C0}" type="slidenum">
              <a:rPr lang="en-US" smtClean="0"/>
              <a:t>28</a:t>
            </a:fld>
            <a:endParaRPr lang="en-US"/>
          </a:p>
        </p:txBody>
      </p:sp>
    </p:spTree>
    <p:extLst>
      <p:ext uri="{BB962C8B-B14F-4D97-AF65-F5344CB8AC3E}">
        <p14:creationId xmlns:p14="http://schemas.microsoft.com/office/powerpoint/2010/main" val="28738164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8DA0F2A-394A-47B9-AB1A-98E909BF71C0}" type="slidenum">
              <a:rPr lang="en-US" smtClean="0"/>
              <a:t>29</a:t>
            </a:fld>
            <a:endParaRPr lang="en-US"/>
          </a:p>
        </p:txBody>
      </p:sp>
    </p:spTree>
    <p:extLst>
      <p:ext uri="{BB962C8B-B14F-4D97-AF65-F5344CB8AC3E}">
        <p14:creationId xmlns:p14="http://schemas.microsoft.com/office/powerpoint/2010/main" val="283324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8DA0F2A-394A-47B9-AB1A-98E909BF71C0}" type="slidenum">
              <a:rPr lang="en-US" smtClean="0"/>
              <a:t>3</a:t>
            </a:fld>
            <a:endParaRPr lang="en-US"/>
          </a:p>
        </p:txBody>
      </p:sp>
    </p:spTree>
    <p:extLst>
      <p:ext uri="{BB962C8B-B14F-4D97-AF65-F5344CB8AC3E}">
        <p14:creationId xmlns:p14="http://schemas.microsoft.com/office/powerpoint/2010/main" val="526030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8DA0F2A-394A-47B9-AB1A-98E909BF71C0}" type="slidenum">
              <a:rPr lang="en-US" smtClean="0"/>
              <a:t>4</a:t>
            </a:fld>
            <a:endParaRPr lang="en-US"/>
          </a:p>
        </p:txBody>
      </p:sp>
    </p:spTree>
    <p:extLst>
      <p:ext uri="{BB962C8B-B14F-4D97-AF65-F5344CB8AC3E}">
        <p14:creationId xmlns:p14="http://schemas.microsoft.com/office/powerpoint/2010/main" val="1270624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8DA0F2A-394A-47B9-AB1A-98E909BF71C0}" type="slidenum">
              <a:rPr lang="en-US" smtClean="0"/>
              <a:t>5</a:t>
            </a:fld>
            <a:endParaRPr lang="en-US"/>
          </a:p>
        </p:txBody>
      </p:sp>
    </p:spTree>
    <p:extLst>
      <p:ext uri="{BB962C8B-B14F-4D97-AF65-F5344CB8AC3E}">
        <p14:creationId xmlns:p14="http://schemas.microsoft.com/office/powerpoint/2010/main" val="4053675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DA0F2A-394A-47B9-AB1A-98E909BF71C0}" type="slidenum">
              <a:rPr lang="en-US" smtClean="0"/>
              <a:t>6</a:t>
            </a:fld>
            <a:endParaRPr lang="en-US"/>
          </a:p>
        </p:txBody>
      </p:sp>
    </p:spTree>
    <p:extLst>
      <p:ext uri="{BB962C8B-B14F-4D97-AF65-F5344CB8AC3E}">
        <p14:creationId xmlns:p14="http://schemas.microsoft.com/office/powerpoint/2010/main" val="1973906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DA0F2A-394A-47B9-AB1A-98E909BF71C0}" type="slidenum">
              <a:rPr lang="en-US" smtClean="0"/>
              <a:t>7</a:t>
            </a:fld>
            <a:endParaRPr lang="en-US"/>
          </a:p>
        </p:txBody>
      </p:sp>
    </p:spTree>
    <p:extLst>
      <p:ext uri="{BB962C8B-B14F-4D97-AF65-F5344CB8AC3E}">
        <p14:creationId xmlns:p14="http://schemas.microsoft.com/office/powerpoint/2010/main" val="2549753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8DA0F2A-394A-47B9-AB1A-98E909BF71C0}" type="slidenum">
              <a:rPr lang="en-US" smtClean="0"/>
              <a:t>8</a:t>
            </a:fld>
            <a:endParaRPr lang="en-US"/>
          </a:p>
        </p:txBody>
      </p:sp>
    </p:spTree>
    <p:extLst>
      <p:ext uri="{BB962C8B-B14F-4D97-AF65-F5344CB8AC3E}">
        <p14:creationId xmlns:p14="http://schemas.microsoft.com/office/powerpoint/2010/main" val="3720885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8DA0F2A-394A-47B9-AB1A-98E909BF71C0}" type="slidenum">
              <a:rPr lang="en-US" smtClean="0"/>
              <a:t>9</a:t>
            </a:fld>
            <a:endParaRPr lang="en-US"/>
          </a:p>
        </p:txBody>
      </p:sp>
    </p:spTree>
    <p:extLst>
      <p:ext uri="{BB962C8B-B14F-4D97-AF65-F5344CB8AC3E}">
        <p14:creationId xmlns:p14="http://schemas.microsoft.com/office/powerpoint/2010/main" val="1780356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87E2EF-F0AF-4A7C-AED1-991FCCCC4B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6209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C69D97-265E-48BF-BDB8-10D922BB4E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2667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77036E-EC54-4E45-A88F-3D7AEA7FD0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3352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E62C63D-F426-4EEB-A5DE-1A0915A9BE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0963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694D9C-2F69-4184-B51A-B1541EBF78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015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5FB148-53D6-45C8-9A69-2C0F057E7A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1499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B1CE346-077F-44EF-89D5-4932DA655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3123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8BC66C-E6D4-42DD-B5EF-5C5894F235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663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14DE434-0688-4986-AF2E-EBAE4DFB80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9349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AB62193-2967-4262-B120-4B32BC3D22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780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03EE64-0119-4D3A-B4F6-59BDB78DD5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963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35F864-EE06-47A4-B440-190AABAF4F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9964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986A65C2-2B9C-4055-B892-EE28AB37EE5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956815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hyperlink" Target="http://www.hendrix.edu/ags/guestspeaker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hendrix.edu/ags/ags.aspx?id=23162"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gi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hendrix.edu/ags/calendar/"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hendrix.edu/ags/studentchecklist/"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hyperlink" Target="http://www.hendrix.edu/ags/schoolchecklist/"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HbrGseJSW_E" TargetMode="External"/><Relationship Id="rId7"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hendrix.edu/ags/ags.aspx?id=23218"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gif"/></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5" y="1"/>
            <a:ext cx="6463450" cy="294322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6525" y="0"/>
            <a:ext cx="5705475" cy="349519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43226"/>
            <a:ext cx="6486525" cy="3914774"/>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6525" y="3505200"/>
            <a:ext cx="5705475" cy="3352800"/>
          </a:xfrm>
          <a:prstGeom prst="rect">
            <a:avLst/>
          </a:prstGeom>
        </p:spPr>
      </p:pic>
      <p:pic>
        <p:nvPicPr>
          <p:cNvPr id="2050" name="Picture 7" descr="Hendrix Colle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7611" y="5277838"/>
            <a:ext cx="5786907" cy="158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67611" y="1828800"/>
            <a:ext cx="5815113" cy="1941299"/>
          </a:xfrm>
          <a:prstGeom prst="rect">
            <a:avLst/>
          </a:prstGeom>
        </p:spPr>
      </p:pic>
    </p:spTree>
    <p:extLst>
      <p:ext uri="{BB962C8B-B14F-4D97-AF65-F5344CB8AC3E}">
        <p14:creationId xmlns:p14="http://schemas.microsoft.com/office/powerpoint/2010/main" val="11270102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panose="02020404030301010803" pitchFamily="18" charset="0"/>
              </a:rPr>
              <a:t>Typical Day at AGS</a:t>
            </a:r>
            <a:endParaRPr lang="en-US" dirty="0">
              <a:latin typeface="Garamond" panose="02020404030301010803" pitchFamily="18" charset="0"/>
            </a:endParaRPr>
          </a:p>
        </p:txBody>
      </p:sp>
      <p:sp>
        <p:nvSpPr>
          <p:cNvPr id="3" name="Content Placeholder 2"/>
          <p:cNvSpPr>
            <a:spLocks noGrp="1"/>
          </p:cNvSpPr>
          <p:nvPr>
            <p:ph idx="1"/>
          </p:nvPr>
        </p:nvSpPr>
        <p:spPr/>
        <p:txBody>
          <a:bodyPr/>
          <a:lstStyle/>
          <a:p>
            <a:r>
              <a:rPr lang="en-US" dirty="0" smtClean="0">
                <a:latin typeface="Garamond" panose="02020404030301010803" pitchFamily="18" charset="0"/>
              </a:rPr>
              <a:t>3 or 4 classes during the day</a:t>
            </a:r>
          </a:p>
          <a:p>
            <a:pPr lvl="1"/>
            <a:r>
              <a:rPr lang="en-US" dirty="0" smtClean="0">
                <a:latin typeface="Garamond" panose="02020404030301010803" pitchFamily="18" charset="0"/>
              </a:rPr>
              <a:t>1 or 2 classes in the </a:t>
            </a:r>
            <a:r>
              <a:rPr lang="en-US" dirty="0">
                <a:latin typeface="Garamond" panose="02020404030301010803" pitchFamily="18" charset="0"/>
              </a:rPr>
              <a:t>morning </a:t>
            </a:r>
            <a:endParaRPr lang="en-US" dirty="0" smtClean="0">
              <a:latin typeface="Garamond" panose="02020404030301010803" pitchFamily="18" charset="0"/>
            </a:endParaRPr>
          </a:p>
          <a:p>
            <a:pPr lvl="1"/>
            <a:r>
              <a:rPr lang="en-US" dirty="0" smtClean="0">
                <a:latin typeface="Garamond" panose="02020404030301010803" pitchFamily="18" charset="0"/>
              </a:rPr>
              <a:t>1 or 2 classes in the afternoon </a:t>
            </a:r>
          </a:p>
          <a:p>
            <a:r>
              <a:rPr lang="en-US" dirty="0" smtClean="0">
                <a:latin typeface="Garamond" panose="02020404030301010803" pitchFamily="18" charset="0"/>
              </a:rPr>
              <a:t>1 or 2 classes Saturday morning </a:t>
            </a:r>
          </a:p>
          <a:p>
            <a:r>
              <a:rPr lang="en-US" dirty="0" smtClean="0">
                <a:latin typeface="Garamond" panose="02020404030301010803" pitchFamily="18" charset="0"/>
              </a:rPr>
              <a:t>Tuesday/Thursday special guest speakers</a:t>
            </a:r>
          </a:p>
          <a:p>
            <a:pPr lvl="1"/>
            <a:r>
              <a:rPr lang="en-US" dirty="0" smtClean="0">
                <a:latin typeface="Garamond" panose="02020404030301010803" pitchFamily="18" charset="0"/>
              </a:rPr>
              <a:t>Go to </a:t>
            </a:r>
            <a:r>
              <a:rPr lang="en-US" dirty="0" smtClean="0">
                <a:latin typeface="Garamond" panose="02020404030301010803" pitchFamily="18" charset="0"/>
                <a:hlinkClick r:id="rId3"/>
              </a:rPr>
              <a:t>www.hendrix.edu/ags/guestspeakers/</a:t>
            </a:r>
            <a:r>
              <a:rPr lang="en-US" dirty="0" smtClean="0">
                <a:latin typeface="Garamond" panose="02020404030301010803" pitchFamily="18" charset="0"/>
              </a:rPr>
              <a:t> for bios</a:t>
            </a:r>
          </a:p>
          <a:p>
            <a:r>
              <a:rPr lang="en-US" dirty="0" smtClean="0">
                <a:latin typeface="Garamond" panose="02020404030301010803" pitchFamily="18" charset="0"/>
              </a:rPr>
              <a:t>Thursday evenings required films</a:t>
            </a:r>
            <a:endParaRPr lang="en-US" dirty="0">
              <a:latin typeface="Garamond" panose="02020404030301010803" pitchFamily="18" charset="0"/>
            </a:endParaRPr>
          </a:p>
        </p:txBody>
      </p:sp>
    </p:spTree>
    <p:extLst>
      <p:ext uri="{BB962C8B-B14F-4D97-AF65-F5344CB8AC3E}">
        <p14:creationId xmlns:p14="http://schemas.microsoft.com/office/powerpoint/2010/main" val="22864883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panose="02020404030301010803" pitchFamily="18" charset="0"/>
              </a:rPr>
              <a:t>Typical Day at AGS</a:t>
            </a:r>
            <a:endParaRPr lang="en-US" dirty="0">
              <a:latin typeface="Garamond" panose="02020404030301010803" pitchFamily="18" charset="0"/>
            </a:endParaRPr>
          </a:p>
        </p:txBody>
      </p:sp>
      <p:sp>
        <p:nvSpPr>
          <p:cNvPr id="3" name="Content Placeholder 2"/>
          <p:cNvSpPr>
            <a:spLocks noGrp="1"/>
          </p:cNvSpPr>
          <p:nvPr>
            <p:ph idx="1"/>
          </p:nvPr>
        </p:nvSpPr>
        <p:spPr/>
        <p:txBody>
          <a:bodyPr/>
          <a:lstStyle/>
          <a:p>
            <a:r>
              <a:rPr lang="en-US" dirty="0" smtClean="0">
                <a:latin typeface="Garamond" panose="02020404030301010803" pitchFamily="18" charset="0"/>
              </a:rPr>
              <a:t>4:10/6:10 optional seminars every weekday</a:t>
            </a:r>
          </a:p>
          <a:p>
            <a:r>
              <a:rPr lang="en-US" dirty="0" smtClean="0">
                <a:latin typeface="Garamond" panose="02020404030301010803" pitchFamily="18" charset="0"/>
              </a:rPr>
              <a:t>Library and computer lab hours</a:t>
            </a:r>
          </a:p>
          <a:p>
            <a:r>
              <a:rPr lang="en-US" dirty="0" smtClean="0">
                <a:latin typeface="Garamond" panose="02020404030301010803" pitchFamily="18" charset="0"/>
              </a:rPr>
              <a:t>Film series, discussion/book groups, field trips, music groups</a:t>
            </a:r>
          </a:p>
          <a:p>
            <a:r>
              <a:rPr lang="en-US" dirty="0" smtClean="0">
                <a:latin typeface="Garamond" panose="02020404030301010803" pitchFamily="18" charset="0"/>
              </a:rPr>
              <a:t>Social and Recreational Activities</a:t>
            </a:r>
          </a:p>
          <a:p>
            <a:pPr lvl="1"/>
            <a:r>
              <a:rPr lang="en-US" dirty="0" smtClean="0">
                <a:latin typeface="Garamond" panose="02020404030301010803" pitchFamily="18" charset="0"/>
              </a:rPr>
              <a:t>Dances, open mic nights, concerts, games</a:t>
            </a:r>
          </a:p>
          <a:p>
            <a:pPr lvl="1"/>
            <a:r>
              <a:rPr lang="en-US" dirty="0" smtClean="0">
                <a:latin typeface="Garamond" panose="02020404030301010803" pitchFamily="18" charset="0"/>
              </a:rPr>
              <a:t>Soccer, flag football, ultimate </a:t>
            </a:r>
            <a:r>
              <a:rPr lang="en-US" dirty="0" err="1" smtClean="0">
                <a:latin typeface="Garamond" panose="02020404030301010803" pitchFamily="18" charset="0"/>
              </a:rPr>
              <a:t>frisbee</a:t>
            </a:r>
            <a:r>
              <a:rPr lang="en-US" dirty="0" smtClean="0">
                <a:latin typeface="Garamond" panose="02020404030301010803" pitchFamily="18" charset="0"/>
              </a:rPr>
              <a:t>, softball, pool games</a:t>
            </a:r>
          </a:p>
          <a:p>
            <a:r>
              <a:rPr lang="en-US" dirty="0" smtClean="0">
                <a:latin typeface="Garamond" panose="02020404030301010803" pitchFamily="18" charset="0"/>
              </a:rPr>
              <a:t>Past Weekly Activities Schedules available </a:t>
            </a:r>
            <a:r>
              <a:rPr lang="en-US" dirty="0">
                <a:latin typeface="Garamond" panose="02020404030301010803" pitchFamily="18" charset="0"/>
              </a:rPr>
              <a:t>on our website at </a:t>
            </a:r>
            <a:r>
              <a:rPr lang="en-US" dirty="0">
                <a:latin typeface="Garamond" panose="02020404030301010803" pitchFamily="18" charset="0"/>
                <a:hlinkClick r:id="rId3"/>
              </a:rPr>
              <a:t>https://</a:t>
            </a:r>
            <a:r>
              <a:rPr lang="en-US" dirty="0" smtClean="0">
                <a:latin typeface="Garamond" panose="02020404030301010803" pitchFamily="18" charset="0"/>
                <a:hlinkClick r:id="rId3"/>
              </a:rPr>
              <a:t>www.hendrix.edu/ags/ags.aspx?id=23162</a:t>
            </a:r>
            <a:r>
              <a:rPr lang="en-US" dirty="0" smtClean="0">
                <a:latin typeface="Garamond" panose="02020404030301010803" pitchFamily="18" charset="0"/>
              </a:rPr>
              <a:t> </a:t>
            </a:r>
          </a:p>
        </p:txBody>
      </p:sp>
    </p:spTree>
    <p:extLst>
      <p:ext uri="{BB962C8B-B14F-4D97-AF65-F5344CB8AC3E}">
        <p14:creationId xmlns:p14="http://schemas.microsoft.com/office/powerpoint/2010/main" val="25600018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7694" y="111201"/>
            <a:ext cx="5410061" cy="359711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920" y="3480954"/>
            <a:ext cx="4797774" cy="319000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392" y="289084"/>
            <a:ext cx="4942748" cy="329516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5248" y="3059545"/>
            <a:ext cx="5417127" cy="3611418"/>
          </a:xfrm>
          <a:prstGeom prst="rect">
            <a:avLst/>
          </a:prstGeom>
        </p:spPr>
      </p:pic>
    </p:spTree>
    <p:extLst>
      <p:ext uri="{BB962C8B-B14F-4D97-AF65-F5344CB8AC3E}">
        <p14:creationId xmlns:p14="http://schemas.microsoft.com/office/powerpoint/2010/main" val="14895141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18956" y="1462089"/>
            <a:ext cx="5245104" cy="393382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406348" y="524265"/>
            <a:ext cx="3286125" cy="252335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638875" y="450575"/>
            <a:ext cx="3286124" cy="267073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7735" y="3512127"/>
            <a:ext cx="5829568" cy="3287572"/>
          </a:xfrm>
          <a:prstGeom prst="rect">
            <a:avLst/>
          </a:prstGeom>
        </p:spPr>
      </p:pic>
    </p:spTree>
    <p:extLst>
      <p:ext uri="{BB962C8B-B14F-4D97-AF65-F5344CB8AC3E}">
        <p14:creationId xmlns:p14="http://schemas.microsoft.com/office/powerpoint/2010/main" val="16339407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86988"/>
            <a:ext cx="4756518" cy="317101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1565" y="0"/>
            <a:ext cx="4907169" cy="326274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5395090" cy="3587161"/>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31565" y="3364518"/>
            <a:ext cx="5139899" cy="3417486"/>
          </a:xfrm>
          <a:prstGeom prst="rect">
            <a:avLst/>
          </a:prstGeom>
        </p:spPr>
      </p:pic>
    </p:spTree>
    <p:extLst>
      <p:ext uri="{BB962C8B-B14F-4D97-AF65-F5344CB8AC3E}">
        <p14:creationId xmlns:p14="http://schemas.microsoft.com/office/powerpoint/2010/main" val="4455745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229" y="581891"/>
            <a:ext cx="4453959" cy="296140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4034" y="290631"/>
            <a:ext cx="5204100" cy="3460173"/>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520" y="3750804"/>
            <a:ext cx="4329407" cy="2878595"/>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2170" y="3809436"/>
            <a:ext cx="4153039" cy="2761329"/>
          </a:xfrm>
          <a:prstGeom prst="rect">
            <a:avLst/>
          </a:prstGeom>
        </p:spPr>
      </p:pic>
    </p:spTree>
    <p:extLst>
      <p:ext uri="{BB962C8B-B14F-4D97-AF65-F5344CB8AC3E}">
        <p14:creationId xmlns:p14="http://schemas.microsoft.com/office/powerpoint/2010/main" val="22791694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panose="02020404030301010803" pitchFamily="18" charset="0"/>
              </a:rPr>
              <a:t>Wellness and Athletic Center (WAC)</a:t>
            </a:r>
            <a:endParaRPr lang="en-US" dirty="0">
              <a:latin typeface="Garamond" panose="02020404030301010803" pitchFamily="18" charset="0"/>
            </a:endParaRPr>
          </a:p>
        </p:txBody>
      </p:sp>
      <p:sp>
        <p:nvSpPr>
          <p:cNvPr id="5" name="TextBox 4"/>
          <p:cNvSpPr txBox="1"/>
          <p:nvPr/>
        </p:nvSpPr>
        <p:spPr>
          <a:xfrm>
            <a:off x="905814" y="4752304"/>
            <a:ext cx="10380370"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latin typeface="Garamond" panose="02020404030301010803" pitchFamily="18" charset="0"/>
              </a:rPr>
              <a:t>State-of-the-art workout equipment</a:t>
            </a:r>
          </a:p>
          <a:p>
            <a:pPr marL="342900" indent="-342900">
              <a:buFont typeface="Arial" panose="020B0604020202020204" pitchFamily="34" charset="0"/>
              <a:buChar char="•"/>
            </a:pPr>
            <a:r>
              <a:rPr lang="en-US" sz="2400" dirty="0" smtClean="0">
                <a:latin typeface="Garamond" panose="02020404030301010803" pitchFamily="18" charset="0"/>
              </a:rPr>
              <a:t>Indoor, professional-class pool (with a retractable roof)</a:t>
            </a:r>
          </a:p>
          <a:p>
            <a:pPr marL="342900" indent="-342900">
              <a:buFont typeface="Arial" panose="020B0604020202020204" pitchFamily="34" charset="0"/>
              <a:buChar char="•"/>
            </a:pPr>
            <a:r>
              <a:rPr lang="en-US" sz="2400" dirty="0" smtClean="0">
                <a:latin typeface="Garamond" panose="02020404030301010803" pitchFamily="18" charset="0"/>
              </a:rPr>
              <a:t>Basketball, volleyball, tennis, soccer, softball, kickball, ultimate </a:t>
            </a:r>
            <a:r>
              <a:rPr lang="en-US" sz="2400" dirty="0" err="1" smtClean="0">
                <a:latin typeface="Garamond" panose="02020404030301010803" pitchFamily="18" charset="0"/>
              </a:rPr>
              <a:t>frisbee</a:t>
            </a:r>
            <a:endParaRPr lang="en-US" sz="2400" dirty="0" smtClean="0">
              <a:latin typeface="Garamond" panose="02020404030301010803" pitchFamily="18" charset="0"/>
            </a:endParaRPr>
          </a:p>
          <a:p>
            <a:pPr marL="342900" indent="-342900">
              <a:buFont typeface="Arial" panose="020B0604020202020204" pitchFamily="34" charset="0"/>
              <a:buChar char="•"/>
            </a:pPr>
            <a:r>
              <a:rPr lang="en-US" sz="2400" dirty="0" smtClean="0">
                <a:latin typeface="Garamond" panose="02020404030301010803" pitchFamily="18" charset="0"/>
              </a:rPr>
              <a:t>Indoor rock wall</a:t>
            </a:r>
            <a:endParaRPr lang="en-US" sz="2400" dirty="0">
              <a:latin typeface="Garamond" panose="02020404030301010803"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9082" y="1417638"/>
            <a:ext cx="7353835" cy="3192999"/>
          </a:xfrm>
          <a:prstGeom prst="rect">
            <a:avLst/>
          </a:prstGeom>
        </p:spPr>
      </p:pic>
    </p:spTree>
    <p:extLst>
      <p:ext uri="{BB962C8B-B14F-4D97-AF65-F5344CB8AC3E}">
        <p14:creationId xmlns:p14="http://schemas.microsoft.com/office/powerpoint/2010/main" val="7793197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2154" y="109104"/>
            <a:ext cx="8873838" cy="6655378"/>
          </a:xfrm>
          <a:prstGeom prst="rect">
            <a:avLst/>
          </a:prstGeom>
          <a:ln>
            <a:solidFill>
              <a:schemeClr val="tx1"/>
            </a:solidFill>
          </a:ln>
        </p:spPr>
      </p:pic>
    </p:spTree>
    <p:extLst>
      <p:ext uri="{BB962C8B-B14F-4D97-AF65-F5344CB8AC3E}">
        <p14:creationId xmlns:p14="http://schemas.microsoft.com/office/powerpoint/2010/main" val="9830167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7774" y="351265"/>
            <a:ext cx="4821499" cy="282281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747752"/>
            <a:ext cx="5396250" cy="311024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2561" y="3872476"/>
            <a:ext cx="6077890" cy="28608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682" y="100385"/>
            <a:ext cx="2304097" cy="3456145"/>
          </a:xfrm>
          <a:prstGeom prst="rect">
            <a:avLst/>
          </a:prstGeom>
        </p:spPr>
      </p:pic>
      <p:pic>
        <p:nvPicPr>
          <p:cNvPr id="2" name="Picture 1"/>
          <p:cNvPicPr>
            <a:picLocks noChangeAspect="1"/>
          </p:cNvPicPr>
          <p:nvPr/>
        </p:nvPicPr>
        <p:blipFill>
          <a:blip r:embed="rId7"/>
          <a:stretch>
            <a:fillRect/>
          </a:stretch>
        </p:blipFill>
        <p:spPr>
          <a:xfrm>
            <a:off x="7978268" y="417048"/>
            <a:ext cx="4052183" cy="2691245"/>
          </a:xfrm>
          <a:prstGeom prst="rect">
            <a:avLst/>
          </a:prstGeom>
        </p:spPr>
      </p:pic>
    </p:spTree>
    <p:extLst>
      <p:ext uri="{BB962C8B-B14F-4D97-AF65-F5344CB8AC3E}">
        <p14:creationId xmlns:p14="http://schemas.microsoft.com/office/powerpoint/2010/main" val="35000800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panose="02020404030301010803" pitchFamily="18" charset="0"/>
              </a:rPr>
              <a:t>Student and Life Technology Center (SLTC)</a:t>
            </a:r>
            <a:endParaRPr lang="en-US" dirty="0">
              <a:latin typeface="Garamond" panose="02020404030301010803" pitchFamily="18" charset="0"/>
            </a:endParaRPr>
          </a:p>
        </p:txBody>
      </p:sp>
      <p:sp>
        <p:nvSpPr>
          <p:cNvPr id="3" name="Content Placeholder 2"/>
          <p:cNvSpPr>
            <a:spLocks noGrp="1"/>
          </p:cNvSpPr>
          <p:nvPr>
            <p:ph idx="1"/>
          </p:nvPr>
        </p:nvSpPr>
        <p:spPr>
          <a:xfrm>
            <a:off x="609600" y="1294604"/>
            <a:ext cx="3868882" cy="5183468"/>
          </a:xfrm>
        </p:spPr>
        <p:txBody>
          <a:bodyPr/>
          <a:lstStyle/>
          <a:p>
            <a:r>
              <a:rPr lang="en-US" sz="2400" dirty="0" smtClean="0">
                <a:latin typeface="Garamond" panose="02020404030301010803" pitchFamily="18" charset="0"/>
              </a:rPr>
              <a:t>Dining Hall</a:t>
            </a:r>
          </a:p>
          <a:p>
            <a:pPr lvl="1"/>
            <a:r>
              <a:rPr lang="en-US" sz="2000" dirty="0" smtClean="0">
                <a:latin typeface="Garamond" panose="02020404030301010803" pitchFamily="18" charset="0"/>
              </a:rPr>
              <a:t>Serves breakfast, lunch, and dinner</a:t>
            </a:r>
          </a:p>
          <a:p>
            <a:r>
              <a:rPr lang="en-US" sz="2800" dirty="0" smtClean="0">
                <a:latin typeface="Garamond" panose="02020404030301010803" pitchFamily="18" charset="0"/>
              </a:rPr>
              <a:t>AGS Office</a:t>
            </a:r>
          </a:p>
          <a:p>
            <a:r>
              <a:rPr lang="en-US" sz="2400" dirty="0" smtClean="0">
                <a:latin typeface="Garamond" panose="02020404030301010803" pitchFamily="18" charset="0"/>
              </a:rPr>
              <a:t>Burrow</a:t>
            </a:r>
          </a:p>
          <a:p>
            <a:pPr lvl="1"/>
            <a:r>
              <a:rPr lang="en-US" sz="2000" dirty="0" smtClean="0">
                <a:latin typeface="Garamond" panose="02020404030301010803" pitchFamily="18" charset="0"/>
              </a:rPr>
              <a:t>Hang out with friends and play games, pool, or table tennis</a:t>
            </a:r>
          </a:p>
          <a:p>
            <a:r>
              <a:rPr lang="en-US" sz="2400" dirty="0" smtClean="0">
                <a:latin typeface="Garamond" panose="02020404030301010803" pitchFamily="18" charset="0"/>
              </a:rPr>
              <a:t>AGS Store</a:t>
            </a:r>
          </a:p>
          <a:p>
            <a:pPr lvl="1"/>
            <a:r>
              <a:rPr lang="en-US" sz="2000" dirty="0" smtClean="0">
                <a:latin typeface="Garamond" panose="02020404030301010803" pitchFamily="18" charset="0"/>
              </a:rPr>
              <a:t>Snacks, drinks, AGS merchandise, school supplies</a:t>
            </a:r>
          </a:p>
          <a:p>
            <a:r>
              <a:rPr lang="en-US" sz="2400" dirty="0" smtClean="0">
                <a:latin typeface="Garamond" panose="02020404030301010803" pitchFamily="18" charset="0"/>
              </a:rPr>
              <a:t>Post Office</a:t>
            </a:r>
          </a:p>
          <a:p>
            <a:pPr lvl="1"/>
            <a:r>
              <a:rPr lang="en-US" sz="2000" dirty="0" smtClean="0">
                <a:latin typeface="Garamond" panose="02020404030301010803" pitchFamily="18" charset="0"/>
              </a:rPr>
              <a:t>individual P.O. boxes for each student</a:t>
            </a:r>
            <a:endParaRPr lang="en-US" sz="2000" dirty="0">
              <a:latin typeface="Garamond" panose="02020404030301010803"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3563" y="2001982"/>
            <a:ext cx="5705475" cy="3352800"/>
          </a:xfrm>
          <a:prstGeom prst="rect">
            <a:avLst/>
          </a:prstGeom>
        </p:spPr>
      </p:pic>
    </p:spTree>
    <p:extLst>
      <p:ext uri="{BB962C8B-B14F-4D97-AF65-F5344CB8AC3E}">
        <p14:creationId xmlns:p14="http://schemas.microsoft.com/office/powerpoint/2010/main" val="4969257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panose="02020404030301010803" pitchFamily="18" charset="0"/>
              </a:rPr>
              <a:t>Arkansas Governor’s School</a:t>
            </a:r>
            <a:endParaRPr lang="en-US" dirty="0">
              <a:latin typeface="Garamond" panose="02020404030301010803" pitchFamily="18" charset="0"/>
            </a:endParaRPr>
          </a:p>
        </p:txBody>
      </p:sp>
      <p:sp>
        <p:nvSpPr>
          <p:cNvPr id="3" name="Content Placeholder 2"/>
          <p:cNvSpPr>
            <a:spLocks noGrp="1"/>
          </p:cNvSpPr>
          <p:nvPr>
            <p:ph idx="1"/>
          </p:nvPr>
        </p:nvSpPr>
        <p:spPr/>
        <p:txBody>
          <a:bodyPr/>
          <a:lstStyle/>
          <a:p>
            <a:pPr marL="0" indent="0" algn="ctr">
              <a:buNone/>
            </a:pPr>
            <a:r>
              <a:rPr lang="en-US" dirty="0" smtClean="0">
                <a:latin typeface="Garamond" panose="02020404030301010803" pitchFamily="18" charset="0"/>
              </a:rPr>
              <a:t>Sunday, June 11, 2017</a:t>
            </a:r>
          </a:p>
          <a:p>
            <a:pPr marL="0" indent="0" algn="ctr">
              <a:buNone/>
            </a:pPr>
            <a:r>
              <a:rPr lang="en-US" dirty="0">
                <a:latin typeface="Garamond" panose="02020404030301010803" pitchFamily="18" charset="0"/>
              </a:rPr>
              <a:t>t</a:t>
            </a:r>
            <a:r>
              <a:rPr lang="en-US" dirty="0" smtClean="0">
                <a:latin typeface="Garamond" panose="02020404030301010803" pitchFamily="18" charset="0"/>
              </a:rPr>
              <a:t>hrough</a:t>
            </a:r>
          </a:p>
          <a:p>
            <a:pPr marL="0" indent="0" algn="ctr">
              <a:buNone/>
            </a:pPr>
            <a:r>
              <a:rPr lang="en-US" dirty="0" smtClean="0">
                <a:latin typeface="Garamond" panose="02020404030301010803" pitchFamily="18" charset="0"/>
              </a:rPr>
              <a:t>Saturday, July 22, 2017</a:t>
            </a:r>
          </a:p>
          <a:p>
            <a:pPr marL="0" indent="0" algn="ctr">
              <a:buNone/>
            </a:pPr>
            <a:r>
              <a:rPr lang="en-US" dirty="0" smtClean="0">
                <a:latin typeface="Garamond" panose="02020404030301010803" pitchFamily="18" charset="0"/>
              </a:rPr>
              <a:t>(mid-session break over July 4th weekend)</a:t>
            </a:r>
          </a:p>
          <a:p>
            <a:pPr marL="0" indent="0" algn="ctr">
              <a:buNone/>
            </a:pPr>
            <a:endParaRPr lang="en-US" dirty="0">
              <a:latin typeface="Garamond" panose="02020404030301010803" pitchFamily="18" charset="0"/>
            </a:endParaRPr>
          </a:p>
          <a:p>
            <a:pPr marL="0" indent="0" algn="ctr">
              <a:buNone/>
            </a:pPr>
            <a:r>
              <a:rPr lang="en-US" dirty="0" smtClean="0">
                <a:latin typeface="Garamond" panose="02020404030301010803" pitchFamily="18" charset="0"/>
              </a:rPr>
              <a:t>Hendrix College</a:t>
            </a:r>
          </a:p>
          <a:p>
            <a:pPr marL="0" indent="0" algn="ctr">
              <a:buNone/>
            </a:pPr>
            <a:r>
              <a:rPr lang="en-US" dirty="0" smtClean="0">
                <a:latin typeface="Garamond" panose="02020404030301010803" pitchFamily="18" charset="0"/>
              </a:rPr>
              <a:t>Conway, Arkansas</a:t>
            </a:r>
            <a:endParaRPr lang="en-US" dirty="0">
              <a:latin typeface="Garamond" panose="02020404030301010803" pitchFamily="18" charset="0"/>
            </a:endParaRPr>
          </a:p>
        </p:txBody>
      </p:sp>
    </p:spTree>
    <p:extLst>
      <p:ext uri="{BB962C8B-B14F-4D97-AF65-F5344CB8AC3E}">
        <p14:creationId xmlns:p14="http://schemas.microsoft.com/office/powerpoint/2010/main" val="10168647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50" y="97971"/>
            <a:ext cx="7566314" cy="3561843"/>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7362780" y="950078"/>
            <a:ext cx="5085586" cy="338137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950" y="3795950"/>
            <a:ext cx="4449041" cy="2958139"/>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7613" y="3799497"/>
            <a:ext cx="4443707" cy="2954592"/>
          </a:xfrm>
          <a:prstGeom prst="rect">
            <a:avLst/>
          </a:prstGeom>
        </p:spPr>
      </p:pic>
    </p:spTree>
    <p:extLst>
      <p:ext uri="{BB962C8B-B14F-4D97-AF65-F5344CB8AC3E}">
        <p14:creationId xmlns:p14="http://schemas.microsoft.com/office/powerpoint/2010/main" val="16221213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panose="02020404030301010803" pitchFamily="18" charset="0"/>
              </a:rPr>
              <a:t>Residence Halls</a:t>
            </a:r>
            <a:endParaRPr lang="en-US" dirty="0">
              <a:latin typeface="Garamond" panose="02020404030301010803" pitchFamily="18" charset="0"/>
            </a:endParaRPr>
          </a:p>
        </p:txBody>
      </p:sp>
      <p:sp>
        <p:nvSpPr>
          <p:cNvPr id="3" name="Content Placeholder 2"/>
          <p:cNvSpPr>
            <a:spLocks noGrp="1"/>
          </p:cNvSpPr>
          <p:nvPr>
            <p:ph idx="1"/>
          </p:nvPr>
        </p:nvSpPr>
        <p:spPr>
          <a:xfrm>
            <a:off x="609600" y="1600201"/>
            <a:ext cx="4708814" cy="4525963"/>
          </a:xfrm>
        </p:spPr>
        <p:txBody>
          <a:bodyPr/>
          <a:lstStyle/>
          <a:p>
            <a:r>
              <a:rPr lang="en-US" dirty="0" smtClean="0">
                <a:latin typeface="Garamond" panose="02020404030301010803" pitchFamily="18" charset="0"/>
              </a:rPr>
              <a:t>Single-sex halls</a:t>
            </a:r>
          </a:p>
          <a:p>
            <a:r>
              <a:rPr lang="en-US" dirty="0" smtClean="0">
                <a:latin typeface="Garamond" panose="02020404030301010803" pitchFamily="18" charset="0"/>
              </a:rPr>
              <a:t>Random roommate</a:t>
            </a:r>
          </a:p>
          <a:p>
            <a:r>
              <a:rPr lang="en-US" dirty="0" smtClean="0">
                <a:latin typeface="Garamond" panose="02020404030301010803" pitchFamily="18" charset="0"/>
              </a:rPr>
              <a:t>Residential Life staff live in halls with students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8414" y="1417638"/>
            <a:ext cx="6667500" cy="28956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3993421"/>
            <a:ext cx="5011882" cy="2542391"/>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0" y="3993421"/>
            <a:ext cx="4162008" cy="2774373"/>
          </a:xfrm>
          <a:prstGeom prst="rect">
            <a:avLst/>
          </a:prstGeom>
        </p:spPr>
      </p:pic>
    </p:spTree>
    <p:extLst>
      <p:ext uri="{BB962C8B-B14F-4D97-AF65-F5344CB8AC3E}">
        <p14:creationId xmlns:p14="http://schemas.microsoft.com/office/powerpoint/2010/main" val="16100470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panose="02020404030301010803" pitchFamily="18" charset="0"/>
              </a:rPr>
              <a:t>Why Choose AGS?</a:t>
            </a:r>
            <a:endParaRPr lang="en-US" dirty="0">
              <a:latin typeface="Garamond" panose="02020404030301010803" pitchFamily="18" charset="0"/>
            </a:endParaRPr>
          </a:p>
        </p:txBody>
      </p:sp>
      <p:sp>
        <p:nvSpPr>
          <p:cNvPr id="3" name="Content Placeholder 2"/>
          <p:cNvSpPr>
            <a:spLocks noGrp="1"/>
          </p:cNvSpPr>
          <p:nvPr>
            <p:ph idx="1"/>
          </p:nvPr>
        </p:nvSpPr>
        <p:spPr>
          <a:xfrm>
            <a:off x="609600" y="1600202"/>
            <a:ext cx="10972800" cy="5045298"/>
          </a:xfrm>
        </p:spPr>
        <p:txBody>
          <a:bodyPr/>
          <a:lstStyle/>
          <a:p>
            <a:r>
              <a:rPr lang="en-US" sz="2800" dirty="0" smtClean="0">
                <a:latin typeface="Garamond" panose="02020404030301010803" pitchFamily="18" charset="0"/>
              </a:rPr>
              <a:t>Only one chance (rising high school seniors)</a:t>
            </a:r>
          </a:p>
          <a:p>
            <a:pPr lvl="1"/>
            <a:r>
              <a:rPr lang="en-US" sz="1600" dirty="0" smtClean="0">
                <a:latin typeface="Garamond" panose="02020404030301010803" pitchFamily="18" charset="0"/>
              </a:rPr>
              <a:t>“AGS </a:t>
            </a:r>
            <a:r>
              <a:rPr lang="en-US" sz="1600" dirty="0">
                <a:latin typeface="Garamond" panose="02020404030301010803" pitchFamily="18" charset="0"/>
              </a:rPr>
              <a:t>was one of the greatest, most enjoyable and informative experiences of my life.  I will never forget the experience, the </a:t>
            </a:r>
            <a:r>
              <a:rPr lang="en-US" sz="1600" dirty="0" smtClean="0">
                <a:latin typeface="Garamond" panose="02020404030301010803" pitchFamily="18" charset="0"/>
              </a:rPr>
              <a:t>instructors, </a:t>
            </a:r>
            <a:r>
              <a:rPr lang="en-US" sz="1600" dirty="0">
                <a:latin typeface="Garamond" panose="02020404030301010803" pitchFamily="18" charset="0"/>
              </a:rPr>
              <a:t>or the students that I met during my stay</a:t>
            </a:r>
            <a:r>
              <a:rPr lang="en-US" sz="1600" dirty="0" smtClean="0">
                <a:latin typeface="Garamond" panose="02020404030301010803" pitchFamily="18" charset="0"/>
              </a:rPr>
              <a:t>.”</a:t>
            </a:r>
          </a:p>
          <a:p>
            <a:r>
              <a:rPr lang="en-US" sz="2800" dirty="0">
                <a:latin typeface="Garamond" panose="02020404030301010803" pitchFamily="18" charset="0"/>
              </a:rPr>
              <a:t>Is it worth the sacrifice</a:t>
            </a:r>
            <a:r>
              <a:rPr lang="en-US" sz="2800" dirty="0" smtClean="0">
                <a:latin typeface="Garamond" panose="02020404030301010803" pitchFamily="18" charset="0"/>
              </a:rPr>
              <a:t>?</a:t>
            </a:r>
          </a:p>
          <a:p>
            <a:pPr lvl="1"/>
            <a:r>
              <a:rPr lang="en-US" sz="1600" dirty="0" smtClean="0">
                <a:latin typeface="Garamond" panose="02020404030301010803" pitchFamily="18" charset="0"/>
              </a:rPr>
              <a:t>“When </a:t>
            </a:r>
            <a:r>
              <a:rPr lang="en-US" sz="1600" dirty="0">
                <a:latin typeface="Garamond" panose="02020404030301010803" pitchFamily="18" charset="0"/>
              </a:rPr>
              <a:t>I was applying for AGS I was nervous that the program would not be worth the 6 weeks of my summer. After all, I could use that time to get a job or hang out with my friends. I'm happy to say that I would do AGS all over again. Heck, I'd do it 10 more times if I could. I have never been in an environment so thought provoking and open. I encourage all future students to come into the program with an open mind and be willing to challenge your ideas and beliefs. After all, if they're true you don't have anything to worry about. Anyone who is thinking about coming to AGS needs to set their summer aside for it. I have grown as a friend, as a person, and even in my faith. AGS is a wonderful program, and I have made friends that will last a lifetime</a:t>
            </a:r>
            <a:r>
              <a:rPr lang="en-US" sz="1600" dirty="0" smtClean="0">
                <a:latin typeface="Garamond" panose="02020404030301010803" pitchFamily="18" charset="0"/>
              </a:rPr>
              <a:t>.” </a:t>
            </a:r>
          </a:p>
          <a:p>
            <a:r>
              <a:rPr lang="en-US" sz="2800" dirty="0" smtClean="0">
                <a:latin typeface="Garamond" panose="02020404030301010803" pitchFamily="18" charset="0"/>
              </a:rPr>
              <a:t>Can it make an impact on your life?</a:t>
            </a:r>
          </a:p>
          <a:p>
            <a:pPr lvl="1"/>
            <a:r>
              <a:rPr lang="en-US" sz="1600" dirty="0" smtClean="0">
                <a:latin typeface="Garamond" panose="02020404030301010803" pitchFamily="18" charset="0"/>
              </a:rPr>
              <a:t>“</a:t>
            </a:r>
            <a:r>
              <a:rPr lang="en-US" sz="1600" dirty="0">
                <a:latin typeface="Garamond" panose="02020404030301010803" pitchFamily="18" charset="0"/>
              </a:rPr>
              <a:t>It was AWESOME. This is probably the best summer experience I have ever had. It taught me so much about critical thinking, helped me be an ethical person, and prepared me well for college. It was also really fun and I made so many new friends!!!! AGS was truly life-changing</a:t>
            </a:r>
            <a:r>
              <a:rPr lang="en-US" sz="1600" dirty="0" smtClean="0">
                <a:latin typeface="Garamond" panose="02020404030301010803" pitchFamily="18" charset="0"/>
              </a:rPr>
              <a:t>.”</a:t>
            </a:r>
          </a:p>
        </p:txBody>
      </p:sp>
    </p:spTree>
    <p:extLst>
      <p:ext uri="{BB962C8B-B14F-4D97-AF65-F5344CB8AC3E}">
        <p14:creationId xmlns:p14="http://schemas.microsoft.com/office/powerpoint/2010/main" val="42704524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2238"/>
            <a:ext cx="10972800" cy="1143000"/>
          </a:xfrm>
        </p:spPr>
        <p:txBody>
          <a:bodyPr/>
          <a:lstStyle/>
          <a:p>
            <a:r>
              <a:rPr lang="en-US" dirty="0" smtClean="0">
                <a:latin typeface="Garamond" panose="02020404030301010803" pitchFamily="18" charset="0"/>
              </a:rPr>
              <a:t>Application Process</a:t>
            </a:r>
            <a:endParaRPr lang="en-US" dirty="0">
              <a:latin typeface="Garamond" panose="02020404030301010803" pitchFamily="18" charset="0"/>
            </a:endParaRPr>
          </a:p>
        </p:txBody>
      </p:sp>
      <p:sp>
        <p:nvSpPr>
          <p:cNvPr id="3" name="Content Placeholder 2"/>
          <p:cNvSpPr>
            <a:spLocks noGrp="1"/>
          </p:cNvSpPr>
          <p:nvPr>
            <p:ph idx="1"/>
          </p:nvPr>
        </p:nvSpPr>
        <p:spPr>
          <a:xfrm>
            <a:off x="609600" y="1280161"/>
            <a:ext cx="10972800" cy="5425439"/>
          </a:xfrm>
        </p:spPr>
        <p:txBody>
          <a:bodyPr/>
          <a:lstStyle/>
          <a:p>
            <a:r>
              <a:rPr lang="en-US" dirty="0" smtClean="0">
                <a:latin typeface="Garamond" panose="02020404030301010803" pitchFamily="18" charset="0"/>
              </a:rPr>
              <a:t>Students must be nominated by:</a:t>
            </a:r>
          </a:p>
          <a:p>
            <a:pPr lvl="1"/>
            <a:r>
              <a:rPr lang="en-US" dirty="0" smtClean="0">
                <a:latin typeface="Garamond" panose="02020404030301010803" pitchFamily="18" charset="0"/>
              </a:rPr>
              <a:t>Counselor, Teacher, GT Specialist, Administrator, Parents/Students</a:t>
            </a:r>
          </a:p>
          <a:p>
            <a:r>
              <a:rPr lang="en-US" dirty="0" smtClean="0">
                <a:latin typeface="Garamond" panose="02020404030301010803" pitchFamily="18" charset="0"/>
              </a:rPr>
              <a:t>Nomination/application forms online</a:t>
            </a:r>
          </a:p>
          <a:p>
            <a:pPr lvl="1"/>
            <a:r>
              <a:rPr lang="en-US" dirty="0" smtClean="0">
                <a:latin typeface="Garamond" panose="02020404030301010803" pitchFamily="18" charset="0"/>
              </a:rPr>
              <a:t>Application and Recommendations submitted Online</a:t>
            </a:r>
          </a:p>
          <a:p>
            <a:pPr lvl="1"/>
            <a:r>
              <a:rPr lang="en-US" dirty="0" smtClean="0">
                <a:latin typeface="Garamond" panose="02020404030301010803" pitchFamily="18" charset="0"/>
              </a:rPr>
              <a:t>Some forms must be printed/signed and submitted to your Counselor</a:t>
            </a:r>
          </a:p>
          <a:p>
            <a:pPr lvl="1"/>
            <a:r>
              <a:rPr lang="en-US" dirty="0" smtClean="0">
                <a:latin typeface="Garamond" panose="02020404030301010803" pitchFamily="18" charset="0"/>
              </a:rPr>
              <a:t>Read all instructions carefully</a:t>
            </a:r>
          </a:p>
          <a:p>
            <a:pPr lvl="1"/>
            <a:r>
              <a:rPr lang="en-US" dirty="0" smtClean="0">
                <a:latin typeface="Garamond" panose="02020404030301010803" pitchFamily="18" charset="0"/>
              </a:rPr>
              <a:t>Due January 16, 2017 (accepted through Jan. 18 due to MLK holiday)</a:t>
            </a:r>
          </a:p>
          <a:p>
            <a:r>
              <a:rPr lang="en-US" dirty="0" smtClean="0">
                <a:latin typeface="Garamond" panose="02020404030301010803" pitchFamily="18" charset="0"/>
              </a:rPr>
              <a:t>Schools submit all signature forms at the same time </a:t>
            </a:r>
          </a:p>
          <a:p>
            <a:r>
              <a:rPr lang="en-US" b="1" dirty="0" smtClean="0">
                <a:latin typeface="Garamond" panose="02020404030301010803" pitchFamily="18" charset="0"/>
              </a:rPr>
              <a:t>Check the website for important dates: </a:t>
            </a:r>
            <a:r>
              <a:rPr lang="en-US" b="1" dirty="0">
                <a:latin typeface="Garamond" panose="02020404030301010803" pitchFamily="18" charset="0"/>
              </a:rPr>
              <a:t>(</a:t>
            </a:r>
            <a:r>
              <a:rPr lang="en-US" b="1" dirty="0">
                <a:latin typeface="Garamond" panose="02020404030301010803" pitchFamily="18" charset="0"/>
                <a:hlinkClick r:id="rId3"/>
              </a:rPr>
              <a:t>https://www.hendrix.edu/ags/calendar</a:t>
            </a:r>
            <a:r>
              <a:rPr lang="en-US" b="1" dirty="0" smtClean="0">
                <a:latin typeface="Garamond" panose="02020404030301010803" pitchFamily="18" charset="0"/>
                <a:hlinkClick r:id="rId3"/>
              </a:rPr>
              <a:t>/</a:t>
            </a:r>
            <a:r>
              <a:rPr lang="en-US" b="1" dirty="0" smtClean="0">
                <a:latin typeface="Garamond" panose="02020404030301010803" pitchFamily="18" charset="0"/>
              </a:rPr>
              <a:t>)</a:t>
            </a:r>
          </a:p>
        </p:txBody>
      </p:sp>
    </p:spTree>
    <p:extLst>
      <p:ext uri="{BB962C8B-B14F-4D97-AF65-F5344CB8AC3E}">
        <p14:creationId xmlns:p14="http://schemas.microsoft.com/office/powerpoint/2010/main" val="41150944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panose="02020404030301010803" pitchFamily="18" charset="0"/>
              </a:rPr>
              <a:t>Application Process</a:t>
            </a:r>
            <a:endParaRPr lang="en-US" dirty="0">
              <a:latin typeface="Garamond" panose="02020404030301010803" pitchFamily="18" charset="0"/>
            </a:endParaRPr>
          </a:p>
        </p:txBody>
      </p:sp>
      <p:sp>
        <p:nvSpPr>
          <p:cNvPr id="3" name="Content Placeholder 2"/>
          <p:cNvSpPr>
            <a:spLocks noGrp="1"/>
          </p:cNvSpPr>
          <p:nvPr>
            <p:ph idx="1"/>
          </p:nvPr>
        </p:nvSpPr>
        <p:spPr>
          <a:xfrm>
            <a:off x="609600" y="1298864"/>
            <a:ext cx="10972800" cy="5476009"/>
          </a:xfrm>
        </p:spPr>
        <p:txBody>
          <a:bodyPr/>
          <a:lstStyle/>
          <a:p>
            <a:r>
              <a:rPr lang="en-US" dirty="0" smtClean="0">
                <a:latin typeface="Garamond" panose="02020404030301010803" pitchFamily="18" charset="0"/>
              </a:rPr>
              <a:t>Student Application</a:t>
            </a:r>
          </a:p>
          <a:p>
            <a:pPr lvl="1"/>
            <a:r>
              <a:rPr lang="en-US" dirty="0" smtClean="0">
                <a:latin typeface="Garamond" panose="02020404030301010803" pitchFamily="18" charset="0"/>
              </a:rPr>
              <a:t>Achievements, accomplishments, school/service projects</a:t>
            </a:r>
          </a:p>
          <a:p>
            <a:pPr lvl="1"/>
            <a:r>
              <a:rPr lang="en-US" dirty="0" smtClean="0">
                <a:latin typeface="Garamond" panose="02020404030301010803" pitchFamily="18" charset="0"/>
              </a:rPr>
              <a:t>Personal Essay</a:t>
            </a:r>
          </a:p>
          <a:p>
            <a:pPr lvl="1"/>
            <a:r>
              <a:rPr lang="en-US" dirty="0" smtClean="0">
                <a:latin typeface="Garamond" panose="02020404030301010803" pitchFamily="18" charset="0"/>
              </a:rPr>
              <a:t>May apply for up to two (2) Area I disciplines</a:t>
            </a:r>
          </a:p>
          <a:p>
            <a:pPr lvl="2"/>
            <a:r>
              <a:rPr lang="en-US" dirty="0" smtClean="0">
                <a:latin typeface="Garamond" panose="02020404030301010803" pitchFamily="18" charset="0"/>
              </a:rPr>
              <a:t>Area I Essay</a:t>
            </a:r>
          </a:p>
          <a:p>
            <a:pPr lvl="2"/>
            <a:r>
              <a:rPr lang="en-US" dirty="0" smtClean="0">
                <a:latin typeface="Garamond" panose="02020404030301010803" pitchFamily="18" charset="0"/>
              </a:rPr>
              <a:t>Teacher Recommendation</a:t>
            </a:r>
          </a:p>
          <a:p>
            <a:pPr lvl="1"/>
            <a:r>
              <a:rPr lang="en-US" dirty="0" smtClean="0">
                <a:latin typeface="Garamond" panose="02020404030301010803" pitchFamily="18" charset="0"/>
              </a:rPr>
              <a:t>Area I Arts applications (Choral Music, Instrumental Music, Drama, Visual Arts) must upload a video audition</a:t>
            </a:r>
          </a:p>
          <a:p>
            <a:pPr lvl="1"/>
            <a:r>
              <a:rPr lang="en-US" dirty="0" smtClean="0">
                <a:latin typeface="Garamond" panose="02020404030301010803" pitchFamily="18" charset="0"/>
              </a:rPr>
              <a:t>Signature Form</a:t>
            </a:r>
          </a:p>
          <a:p>
            <a:r>
              <a:rPr lang="en-US" dirty="0" smtClean="0">
                <a:latin typeface="Garamond" panose="02020404030301010803" pitchFamily="18" charset="0"/>
              </a:rPr>
              <a:t>Excellent resource and practice for filling out college apps next year!</a:t>
            </a:r>
            <a:endParaRPr lang="en-US" dirty="0">
              <a:latin typeface="Garamond" panose="02020404030301010803" pitchFamily="18" charset="0"/>
            </a:endParaRPr>
          </a:p>
        </p:txBody>
      </p:sp>
    </p:spTree>
    <p:extLst>
      <p:ext uri="{BB962C8B-B14F-4D97-AF65-F5344CB8AC3E}">
        <p14:creationId xmlns:p14="http://schemas.microsoft.com/office/powerpoint/2010/main" val="32237819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panose="02020404030301010803" pitchFamily="18" charset="0"/>
              </a:rPr>
              <a:t>Student Application Process</a:t>
            </a:r>
            <a:endParaRPr lang="en-US" dirty="0">
              <a:latin typeface="Garamond" panose="02020404030301010803" pitchFamily="18" charset="0"/>
            </a:endParaRPr>
          </a:p>
        </p:txBody>
      </p:sp>
      <p:sp>
        <p:nvSpPr>
          <p:cNvPr id="3" name="Content Placeholder 2"/>
          <p:cNvSpPr>
            <a:spLocks noGrp="1"/>
          </p:cNvSpPr>
          <p:nvPr>
            <p:ph idx="1"/>
          </p:nvPr>
        </p:nvSpPr>
        <p:spPr>
          <a:xfrm>
            <a:off x="609600" y="1600201"/>
            <a:ext cx="10972800" cy="5008417"/>
          </a:xfrm>
        </p:spPr>
        <p:txBody>
          <a:bodyPr/>
          <a:lstStyle/>
          <a:p>
            <a:r>
              <a:rPr lang="en-US" sz="2800" dirty="0" smtClean="0">
                <a:latin typeface="Garamond" panose="02020404030301010803" pitchFamily="18" charset="0"/>
              </a:rPr>
              <a:t>Sample Student Checklist available on website</a:t>
            </a:r>
          </a:p>
          <a:p>
            <a:pPr lvl="1"/>
            <a:r>
              <a:rPr lang="en-US" sz="2400" dirty="0" smtClean="0">
                <a:latin typeface="Garamond" panose="02020404030301010803" pitchFamily="18" charset="0"/>
                <a:hlinkClick r:id="rId3"/>
              </a:rPr>
              <a:t>www.hendrix.edu/ags/studentchecklist/</a:t>
            </a:r>
            <a:endParaRPr lang="en-US" sz="2400" dirty="0" smtClean="0">
              <a:latin typeface="Garamond" panose="02020404030301010803" pitchFamily="18" charset="0"/>
            </a:endParaRPr>
          </a:p>
          <a:p>
            <a:endParaRPr lang="en-US" sz="2800" dirty="0">
              <a:latin typeface="Garamond" panose="02020404030301010803" pitchFamily="18" charset="0"/>
            </a:endParaRPr>
          </a:p>
          <a:p>
            <a:r>
              <a:rPr lang="en-US" sz="2800" dirty="0" smtClean="0">
                <a:latin typeface="Garamond" panose="02020404030301010803" pitchFamily="18" charset="0"/>
              </a:rPr>
              <a:t>Student Application Required Items</a:t>
            </a:r>
          </a:p>
          <a:p>
            <a:pPr marL="971550" lvl="1" indent="-514350">
              <a:buFont typeface="+mj-lt"/>
              <a:buAutoNum type="arabicPeriod"/>
            </a:pPr>
            <a:r>
              <a:rPr lang="en-US" sz="2000" dirty="0" smtClean="0">
                <a:latin typeface="Garamond" panose="02020404030301010803" pitchFamily="18" charset="0"/>
              </a:rPr>
              <a:t>Student Application (online)</a:t>
            </a:r>
          </a:p>
          <a:p>
            <a:pPr marL="971550" lvl="1" indent="-514350">
              <a:buFont typeface="+mj-lt"/>
              <a:buAutoNum type="arabicPeriod"/>
            </a:pPr>
            <a:r>
              <a:rPr lang="en-US" sz="2000" dirty="0" smtClean="0">
                <a:latin typeface="Garamond" panose="02020404030301010803" pitchFamily="18" charset="0"/>
              </a:rPr>
              <a:t>Parent/Student Assurance Form (print/return to counselor)</a:t>
            </a:r>
          </a:p>
          <a:p>
            <a:pPr marL="971550" lvl="1" indent="-514350">
              <a:buFont typeface="+mj-lt"/>
              <a:buAutoNum type="arabicPeriod"/>
            </a:pPr>
            <a:r>
              <a:rPr lang="en-US" sz="2000" dirty="0" smtClean="0">
                <a:latin typeface="Garamond" panose="02020404030301010803" pitchFamily="18" charset="0"/>
              </a:rPr>
              <a:t>Teacher Recommendation (online)</a:t>
            </a:r>
          </a:p>
          <a:p>
            <a:pPr marL="857250" lvl="2" indent="0">
              <a:buNone/>
            </a:pPr>
            <a:r>
              <a:rPr lang="en-US" sz="2000" dirty="0" smtClean="0">
                <a:latin typeface="Garamond" panose="02020404030301010803" pitchFamily="18" charset="0"/>
              </a:rPr>
              <a:t>		- One (1) for each Area I applied</a:t>
            </a:r>
          </a:p>
          <a:p>
            <a:pPr marL="971550" lvl="1" indent="-514350">
              <a:buFont typeface="+mj-lt"/>
              <a:buAutoNum type="arabicPeriod"/>
            </a:pPr>
            <a:r>
              <a:rPr lang="en-US" sz="2000" dirty="0" smtClean="0">
                <a:latin typeface="Garamond" panose="02020404030301010803" pitchFamily="18" charset="0"/>
              </a:rPr>
              <a:t>Fine Arts Audition Video (Only in Fine Arts Area I)</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4054" y="1272746"/>
            <a:ext cx="3208804" cy="4337222"/>
          </a:xfrm>
          <a:prstGeom prst="rect">
            <a:avLst/>
          </a:prstGeom>
        </p:spPr>
      </p:pic>
    </p:spTree>
    <p:extLst>
      <p:ext uri="{BB962C8B-B14F-4D97-AF65-F5344CB8AC3E}">
        <p14:creationId xmlns:p14="http://schemas.microsoft.com/office/powerpoint/2010/main" val="15845574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panose="02020404030301010803" pitchFamily="18" charset="0"/>
              </a:rPr>
              <a:t>School Nomination Process</a:t>
            </a:r>
            <a:endParaRPr lang="en-US" dirty="0">
              <a:latin typeface="Garamond" panose="02020404030301010803" pitchFamily="18" charset="0"/>
            </a:endParaRPr>
          </a:p>
        </p:txBody>
      </p:sp>
      <p:sp>
        <p:nvSpPr>
          <p:cNvPr id="3" name="Content Placeholder 2"/>
          <p:cNvSpPr>
            <a:spLocks noGrp="1"/>
          </p:cNvSpPr>
          <p:nvPr>
            <p:ph idx="1"/>
          </p:nvPr>
        </p:nvSpPr>
        <p:spPr>
          <a:xfrm>
            <a:off x="609600" y="1600201"/>
            <a:ext cx="10972800" cy="5008417"/>
          </a:xfrm>
        </p:spPr>
        <p:txBody>
          <a:bodyPr/>
          <a:lstStyle/>
          <a:p>
            <a:r>
              <a:rPr lang="en-US" sz="2800" dirty="0" smtClean="0">
                <a:latin typeface="Garamond" panose="02020404030301010803" pitchFamily="18" charset="0"/>
              </a:rPr>
              <a:t>Sample School Checklist available on website</a:t>
            </a:r>
          </a:p>
          <a:p>
            <a:pPr lvl="1"/>
            <a:r>
              <a:rPr lang="en-US" sz="2400" dirty="0" smtClean="0">
                <a:latin typeface="Garamond" panose="02020404030301010803" pitchFamily="18" charset="0"/>
                <a:hlinkClick r:id="rId3"/>
              </a:rPr>
              <a:t>www.hendrix.edu/ags/schoolchecklist/</a:t>
            </a:r>
            <a:endParaRPr lang="en-US" sz="2400" dirty="0" smtClean="0">
              <a:latin typeface="Garamond" panose="02020404030301010803" pitchFamily="18" charset="0"/>
            </a:endParaRPr>
          </a:p>
          <a:p>
            <a:endParaRPr lang="en-US" sz="2800" dirty="0">
              <a:latin typeface="Garamond" panose="02020404030301010803" pitchFamily="18" charset="0"/>
            </a:endParaRPr>
          </a:p>
          <a:p>
            <a:r>
              <a:rPr lang="en-US" sz="2800" dirty="0" smtClean="0">
                <a:latin typeface="Garamond" panose="02020404030301010803" pitchFamily="18" charset="0"/>
              </a:rPr>
              <a:t>School Nomination Required Items</a:t>
            </a:r>
          </a:p>
          <a:p>
            <a:pPr marL="971550" lvl="1" indent="-514350">
              <a:buFont typeface="+mj-lt"/>
              <a:buAutoNum type="arabicPeriod"/>
            </a:pPr>
            <a:r>
              <a:rPr lang="en-US" sz="2000" dirty="0" smtClean="0">
                <a:latin typeface="Garamond" panose="02020404030301010803" pitchFamily="18" charset="0"/>
              </a:rPr>
              <a:t>School Composite Form (online)</a:t>
            </a:r>
          </a:p>
          <a:p>
            <a:pPr marL="971550" lvl="1" indent="-514350">
              <a:buFont typeface="+mj-lt"/>
              <a:buAutoNum type="arabicPeriod"/>
            </a:pPr>
            <a:r>
              <a:rPr lang="en-US" sz="2000" dirty="0" smtClean="0">
                <a:latin typeface="Garamond" panose="02020404030301010803" pitchFamily="18" charset="0"/>
              </a:rPr>
              <a:t>Counselor Recommendation (online)</a:t>
            </a:r>
          </a:p>
          <a:p>
            <a:pPr marL="857250" lvl="2" indent="0">
              <a:buNone/>
            </a:pPr>
            <a:r>
              <a:rPr lang="en-US" sz="1600" dirty="0" smtClean="0">
                <a:latin typeface="Garamond" panose="02020404030301010803" pitchFamily="18" charset="0"/>
              </a:rPr>
              <a:t>		- One (1) for each student applying</a:t>
            </a:r>
          </a:p>
          <a:p>
            <a:pPr marL="971550" lvl="1" indent="-514350">
              <a:buFont typeface="+mj-lt"/>
              <a:buAutoNum type="arabicPeriod"/>
            </a:pPr>
            <a:r>
              <a:rPr lang="en-US" sz="2000" dirty="0" smtClean="0">
                <a:latin typeface="Garamond" panose="02020404030301010803" pitchFamily="18" charset="0"/>
              </a:rPr>
              <a:t>School Signatures Assurance Form (print and upload/email/mail/fax)</a:t>
            </a:r>
          </a:p>
          <a:p>
            <a:pPr marL="857250" lvl="2" indent="0">
              <a:buNone/>
            </a:pPr>
            <a:r>
              <a:rPr lang="en-US" sz="1600" dirty="0" smtClean="0">
                <a:latin typeface="Garamond" panose="02020404030301010803" pitchFamily="18" charset="0"/>
              </a:rPr>
              <a:t>		- One (1) for each school</a:t>
            </a:r>
          </a:p>
          <a:p>
            <a:pPr marL="857250" lvl="2" indent="0">
              <a:buNone/>
            </a:pPr>
            <a:r>
              <a:rPr lang="en-US" sz="1600" dirty="0" smtClean="0">
                <a:latin typeface="Garamond" panose="02020404030301010803" pitchFamily="18" charset="0"/>
              </a:rPr>
              <a:t>		- Include Parent/Student Assurance Forms from applying students</a:t>
            </a:r>
          </a:p>
          <a:p>
            <a:pPr marL="971550" lvl="1" indent="-514350">
              <a:buFont typeface="+mj-lt"/>
              <a:buAutoNum type="arabicPeriod"/>
            </a:pPr>
            <a:r>
              <a:rPr lang="en-US" sz="2000" dirty="0" smtClean="0">
                <a:latin typeface="Garamond" panose="02020404030301010803" pitchFamily="18" charset="0"/>
              </a:rPr>
              <a:t>Transcript (</a:t>
            </a:r>
            <a:r>
              <a:rPr lang="en-US" sz="2000" b="1" dirty="0" smtClean="0">
                <a:latin typeface="Garamond" panose="02020404030301010803" pitchFamily="18" charset="0"/>
              </a:rPr>
              <a:t>Only for private, parochial, or homeschool officials</a:t>
            </a:r>
            <a:r>
              <a:rPr lang="en-US" sz="2000" dirty="0" smtClean="0">
                <a:latin typeface="Garamond" panose="02020404030301010803" pitchFamily="18" charset="0"/>
              </a:rPr>
              <a:t>)</a:t>
            </a:r>
          </a:p>
          <a:p>
            <a:pPr marL="857250" lvl="2" indent="0">
              <a:buNone/>
            </a:pPr>
            <a:r>
              <a:rPr lang="en-US" sz="1600" dirty="0" smtClean="0">
                <a:latin typeface="Garamond" panose="02020404030301010803" pitchFamily="18" charset="0"/>
              </a:rPr>
              <a:t>		- Upload to Dropbox and share with mary.stein@Arkansas.gov</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3552" y="1417638"/>
            <a:ext cx="3948545" cy="2961409"/>
          </a:xfrm>
          <a:prstGeom prst="rect">
            <a:avLst/>
          </a:prstGeom>
        </p:spPr>
      </p:pic>
    </p:spTree>
    <p:extLst>
      <p:ext uri="{BB962C8B-B14F-4D97-AF65-F5344CB8AC3E}">
        <p14:creationId xmlns:p14="http://schemas.microsoft.com/office/powerpoint/2010/main" val="1519246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panose="02020404030301010803" pitchFamily="18" charset="0"/>
              </a:rPr>
              <a:t>www.hendrix.edu/ags</a:t>
            </a:r>
            <a:endParaRPr lang="en-US" dirty="0">
              <a:latin typeface="Garamond" panose="02020404030301010803" pitchFamily="18" charset="0"/>
            </a:endParaRPr>
          </a:p>
        </p:txBody>
      </p:sp>
      <p:sp>
        <p:nvSpPr>
          <p:cNvPr id="3" name="Content Placeholder 2"/>
          <p:cNvSpPr>
            <a:spLocks noGrp="1"/>
          </p:cNvSpPr>
          <p:nvPr>
            <p:ph idx="1"/>
          </p:nvPr>
        </p:nvSpPr>
        <p:spPr>
          <a:xfrm>
            <a:off x="609600" y="1417638"/>
            <a:ext cx="6886353" cy="5344669"/>
          </a:xfrm>
        </p:spPr>
        <p:txBody>
          <a:bodyPr/>
          <a:lstStyle/>
          <a:p>
            <a:r>
              <a:rPr lang="en-US" dirty="0" smtClean="0">
                <a:latin typeface="Garamond" panose="02020404030301010803" pitchFamily="18" charset="0"/>
              </a:rPr>
              <a:t>Information about AGS (past and present)</a:t>
            </a:r>
          </a:p>
          <a:p>
            <a:r>
              <a:rPr lang="en-US" dirty="0" smtClean="0">
                <a:latin typeface="Garamond" panose="02020404030301010803" pitchFamily="18" charset="0"/>
              </a:rPr>
              <a:t>Class descriptions</a:t>
            </a:r>
          </a:p>
          <a:p>
            <a:r>
              <a:rPr lang="en-US" dirty="0" smtClean="0">
                <a:latin typeface="Garamond" panose="02020404030301010803" pitchFamily="18" charset="0"/>
              </a:rPr>
              <a:t>Weekly activities from past sessions</a:t>
            </a:r>
          </a:p>
          <a:p>
            <a:r>
              <a:rPr lang="en-US" dirty="0" smtClean="0">
                <a:latin typeface="Garamond" panose="02020404030301010803" pitchFamily="18" charset="0"/>
              </a:rPr>
              <a:t>Student evaluation responses</a:t>
            </a:r>
          </a:p>
          <a:p>
            <a:r>
              <a:rPr lang="en-US" dirty="0" smtClean="0">
                <a:latin typeface="Garamond" panose="02020404030301010803" pitchFamily="18" charset="0"/>
              </a:rPr>
              <a:t>Frequently Asked Questions</a:t>
            </a:r>
          </a:p>
          <a:p>
            <a:r>
              <a:rPr lang="en-US" dirty="0" smtClean="0">
                <a:latin typeface="Garamond" panose="02020404030301010803" pitchFamily="18" charset="0"/>
              </a:rPr>
              <a:t>Video and photos</a:t>
            </a:r>
          </a:p>
          <a:p>
            <a:r>
              <a:rPr lang="en-US" dirty="0" smtClean="0">
                <a:latin typeface="Garamond" panose="02020404030301010803" pitchFamily="18" charset="0"/>
              </a:rPr>
              <a:t>Faculty and Staff applications</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3532" y="2356927"/>
            <a:ext cx="5215182" cy="3466090"/>
          </a:xfrm>
          <a:prstGeom prst="rect">
            <a:avLst/>
          </a:prstGeom>
        </p:spPr>
      </p:pic>
    </p:spTree>
    <p:extLst>
      <p:ext uri="{BB962C8B-B14F-4D97-AF65-F5344CB8AC3E}">
        <p14:creationId xmlns:p14="http://schemas.microsoft.com/office/powerpoint/2010/main" val="5168331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panose="02020404030301010803" pitchFamily="18" charset="0"/>
              </a:rPr>
              <a:t>Social Media</a:t>
            </a:r>
            <a:endParaRPr lang="en-US" dirty="0">
              <a:latin typeface="Garamond" panose="02020404030301010803" pitchFamily="18" charset="0"/>
            </a:endParaRPr>
          </a:p>
        </p:txBody>
      </p:sp>
      <p:sp>
        <p:nvSpPr>
          <p:cNvPr id="3" name="Content Placeholder 2"/>
          <p:cNvSpPr>
            <a:spLocks noGrp="1"/>
          </p:cNvSpPr>
          <p:nvPr>
            <p:ph idx="1"/>
          </p:nvPr>
        </p:nvSpPr>
        <p:spPr>
          <a:xfrm>
            <a:off x="609599" y="1600201"/>
            <a:ext cx="8825346" cy="4525963"/>
          </a:xfrm>
        </p:spPr>
        <p:txBody>
          <a:bodyPr/>
          <a:lstStyle/>
          <a:p>
            <a:r>
              <a:rPr lang="en-US" dirty="0" smtClean="0">
                <a:latin typeface="Garamond" panose="02020404030301010803" pitchFamily="18" charset="0"/>
              </a:rPr>
              <a:t>Follow AGS @</a:t>
            </a:r>
            <a:r>
              <a:rPr lang="en-US" dirty="0" err="1" smtClean="0">
                <a:latin typeface="Garamond" panose="02020404030301010803" pitchFamily="18" charset="0"/>
              </a:rPr>
              <a:t>ArkGovSchool</a:t>
            </a:r>
            <a:r>
              <a:rPr lang="en-US" dirty="0" smtClean="0">
                <a:latin typeface="Garamond" panose="02020404030301010803" pitchFamily="18" charset="0"/>
              </a:rPr>
              <a:t> on</a:t>
            </a:r>
          </a:p>
          <a:p>
            <a:pPr lvl="1"/>
            <a:r>
              <a:rPr lang="en-US" dirty="0" smtClean="0">
                <a:latin typeface="Garamond" panose="02020404030301010803" pitchFamily="18" charset="0"/>
              </a:rPr>
              <a:t>Facebook</a:t>
            </a:r>
          </a:p>
          <a:p>
            <a:pPr lvl="1"/>
            <a:r>
              <a:rPr lang="en-US" dirty="0" smtClean="0">
                <a:latin typeface="Garamond" panose="02020404030301010803" pitchFamily="18" charset="0"/>
              </a:rPr>
              <a:t>Twitter</a:t>
            </a:r>
            <a:endParaRPr lang="en-US" dirty="0">
              <a:latin typeface="Garamond" panose="02020404030301010803" pitchFamily="18" charset="0"/>
            </a:endParaRPr>
          </a:p>
          <a:p>
            <a:pPr lvl="1"/>
            <a:r>
              <a:rPr lang="en-US" dirty="0" smtClean="0">
                <a:latin typeface="Garamond" panose="02020404030301010803" pitchFamily="18" charset="0"/>
              </a:rPr>
              <a:t>Instagram</a:t>
            </a:r>
          </a:p>
          <a:p>
            <a:r>
              <a:rPr lang="en-US" dirty="0" smtClean="0">
                <a:latin typeface="Garamond" panose="02020404030301010803" pitchFamily="18" charset="0"/>
              </a:rPr>
              <a:t>Watch the AGS video on YouTube</a:t>
            </a:r>
          </a:p>
          <a:p>
            <a:pPr lvl="1"/>
            <a:r>
              <a:rPr lang="en-US" dirty="0">
                <a:latin typeface="Garamond" panose="02020404030301010803" pitchFamily="18" charset="0"/>
                <a:hlinkClick r:id="rId3"/>
              </a:rPr>
              <a:t>https://</a:t>
            </a:r>
            <a:r>
              <a:rPr lang="en-US" dirty="0" smtClean="0">
                <a:latin typeface="Garamond" panose="02020404030301010803" pitchFamily="18" charset="0"/>
                <a:hlinkClick r:id="rId3"/>
              </a:rPr>
              <a:t>www.youtube.com/watch?v=HbrGseJSW_E</a:t>
            </a:r>
            <a:r>
              <a:rPr lang="en-US" dirty="0" smtClean="0">
                <a:latin typeface="Garamond" panose="02020404030301010803" pitchFamily="18" charset="0"/>
              </a:rPr>
              <a:t>  </a:t>
            </a:r>
            <a:endParaRPr lang="en-US" dirty="0">
              <a:latin typeface="Garamond" panose="02020404030301010803" pitchFamily="18" charset="0"/>
            </a:endParaRPr>
          </a:p>
          <a:p>
            <a:pPr lvl="1"/>
            <a:endParaRPr lang="en-US" dirty="0" smtClean="0">
              <a:latin typeface="Garamond" panose="02020404030301010803" pitchFamily="18" charset="0"/>
            </a:endParaRPr>
          </a:p>
        </p:txBody>
      </p:sp>
      <p:pic>
        <p:nvPicPr>
          <p:cNvPr id="4" name="Picture 3"/>
          <p:cNvPicPr>
            <a:picLocks noChangeAspect="1"/>
          </p:cNvPicPr>
          <p:nvPr/>
        </p:nvPicPr>
        <p:blipFill>
          <a:blip r:embed="rId4"/>
          <a:stretch>
            <a:fillRect/>
          </a:stretch>
        </p:blipFill>
        <p:spPr>
          <a:xfrm>
            <a:off x="6264096" y="5078414"/>
            <a:ext cx="4352925" cy="1047750"/>
          </a:xfrm>
          <a:prstGeom prst="rect">
            <a:avLst/>
          </a:prstGeom>
        </p:spPr>
      </p:pic>
      <p:pic>
        <p:nvPicPr>
          <p:cNvPr id="5" name="Picture 4"/>
          <p:cNvPicPr>
            <a:picLocks noChangeAspect="1"/>
          </p:cNvPicPr>
          <p:nvPr/>
        </p:nvPicPr>
        <p:blipFill>
          <a:blip r:embed="rId5"/>
          <a:stretch>
            <a:fillRect/>
          </a:stretch>
        </p:blipFill>
        <p:spPr>
          <a:xfrm>
            <a:off x="1781879" y="5040171"/>
            <a:ext cx="3309938" cy="1064208"/>
          </a:xfrm>
          <a:prstGeom prst="rect">
            <a:avLst/>
          </a:prstGeom>
        </p:spPr>
      </p:pic>
      <p:pic>
        <p:nvPicPr>
          <p:cNvPr id="6" name="Picture 5"/>
          <p:cNvPicPr>
            <a:picLocks noChangeAspect="1"/>
          </p:cNvPicPr>
          <p:nvPr/>
        </p:nvPicPr>
        <p:blipFill>
          <a:blip r:embed="rId6"/>
          <a:stretch>
            <a:fillRect/>
          </a:stretch>
        </p:blipFill>
        <p:spPr>
          <a:xfrm>
            <a:off x="9114125" y="1600201"/>
            <a:ext cx="2231014" cy="1249368"/>
          </a:xfrm>
          <a:prstGeom prst="rect">
            <a:avLst/>
          </a:prstGeom>
        </p:spPr>
      </p:pic>
      <p:pic>
        <p:nvPicPr>
          <p:cNvPr id="7" name="Picture 6"/>
          <p:cNvPicPr>
            <a:picLocks noChangeAspect="1"/>
          </p:cNvPicPr>
          <p:nvPr/>
        </p:nvPicPr>
        <p:blipFill>
          <a:blip r:embed="rId7"/>
          <a:stretch>
            <a:fillRect/>
          </a:stretch>
        </p:blipFill>
        <p:spPr>
          <a:xfrm>
            <a:off x="8872320" y="3209926"/>
            <a:ext cx="2714625" cy="1685925"/>
          </a:xfrm>
          <a:prstGeom prst="rect">
            <a:avLst/>
          </a:prstGeom>
        </p:spPr>
      </p:pic>
    </p:spTree>
    <p:extLst>
      <p:ext uri="{BB962C8B-B14F-4D97-AF65-F5344CB8AC3E}">
        <p14:creationId xmlns:p14="http://schemas.microsoft.com/office/powerpoint/2010/main" val="39294672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latin typeface="Garamond" panose="02020404030301010803" pitchFamily="18" charset="0"/>
              </a:rPr>
              <a:t>Apply to AGS!!!</a:t>
            </a:r>
            <a:endParaRPr lang="en-US" b="1" dirty="0">
              <a:latin typeface="Garamond" panose="02020404030301010803"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57" y="1667020"/>
            <a:ext cx="12011686" cy="4412538"/>
          </a:xfrm>
          <a:prstGeom prst="rect">
            <a:avLst/>
          </a:prstGeom>
        </p:spPr>
      </p:pic>
    </p:spTree>
    <p:extLst>
      <p:ext uri="{BB962C8B-B14F-4D97-AF65-F5344CB8AC3E}">
        <p14:creationId xmlns:p14="http://schemas.microsoft.com/office/powerpoint/2010/main" val="22645381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panose="02020404030301010803" pitchFamily="18" charset="0"/>
              </a:rPr>
              <a:t>What is AGS?</a:t>
            </a:r>
            <a:endParaRPr lang="en-US" dirty="0">
              <a:latin typeface="Garamond" panose="02020404030301010803" pitchFamily="18" charset="0"/>
            </a:endParaRPr>
          </a:p>
        </p:txBody>
      </p:sp>
      <p:sp>
        <p:nvSpPr>
          <p:cNvPr id="3" name="Content Placeholder 2"/>
          <p:cNvSpPr>
            <a:spLocks noGrp="1"/>
          </p:cNvSpPr>
          <p:nvPr>
            <p:ph idx="1"/>
          </p:nvPr>
        </p:nvSpPr>
        <p:spPr>
          <a:xfrm>
            <a:off x="609601" y="1600201"/>
            <a:ext cx="6499537" cy="4890751"/>
          </a:xfrm>
        </p:spPr>
        <p:txBody>
          <a:bodyPr/>
          <a:lstStyle/>
          <a:p>
            <a:r>
              <a:rPr lang="en-US" sz="2800" dirty="0" smtClean="0">
                <a:latin typeface="Garamond" panose="02020404030301010803" pitchFamily="18" charset="0"/>
              </a:rPr>
              <a:t>400 of the best and brightest rising seniors</a:t>
            </a:r>
          </a:p>
          <a:p>
            <a:r>
              <a:rPr lang="en-US" sz="2800" dirty="0" smtClean="0">
                <a:latin typeface="Garamond" panose="02020404030301010803" pitchFamily="18" charset="0"/>
              </a:rPr>
              <a:t>6-week residential program</a:t>
            </a:r>
          </a:p>
          <a:p>
            <a:r>
              <a:rPr lang="en-US" sz="2800" b="1" dirty="0">
                <a:latin typeface="Garamond" panose="02020404030301010803" pitchFamily="18" charset="0"/>
              </a:rPr>
              <a:t>No cost, no grades, no tests</a:t>
            </a:r>
            <a:r>
              <a:rPr lang="en-US" sz="2800" b="1" dirty="0" smtClean="0">
                <a:latin typeface="Garamond" panose="02020404030301010803" pitchFamily="18" charset="0"/>
              </a:rPr>
              <a:t>!</a:t>
            </a:r>
            <a:endParaRPr lang="en-US" sz="2800" dirty="0" smtClean="0">
              <a:latin typeface="Garamond" panose="02020404030301010803" pitchFamily="18" charset="0"/>
            </a:endParaRPr>
          </a:p>
          <a:p>
            <a:r>
              <a:rPr lang="en-US" sz="2800" dirty="0" smtClean="0">
                <a:latin typeface="Garamond" panose="02020404030301010803" pitchFamily="18" charset="0"/>
              </a:rPr>
              <a:t>Held annually since 1980</a:t>
            </a:r>
          </a:p>
          <a:p>
            <a:r>
              <a:rPr lang="en-US" sz="2800" dirty="0" smtClean="0">
                <a:latin typeface="Garamond" panose="02020404030301010803" pitchFamily="18" charset="0"/>
              </a:rPr>
              <a:t>Over 80 faculty and staff</a:t>
            </a:r>
          </a:p>
          <a:p>
            <a:r>
              <a:rPr lang="en-US" sz="2800" dirty="0" smtClean="0">
                <a:latin typeface="Garamond" panose="02020404030301010803" pitchFamily="18" charset="0"/>
              </a:rPr>
              <a:t>Approximately 15,000 alumni</a:t>
            </a:r>
          </a:p>
          <a:p>
            <a:r>
              <a:rPr lang="en-US" sz="2800" dirty="0" smtClean="0">
                <a:latin typeface="Garamond" panose="02020404030301010803" pitchFamily="18" charset="0"/>
              </a:rPr>
              <a:t>Students nominated to apply by high school teachers and counselors</a:t>
            </a:r>
          </a:p>
          <a:p>
            <a:r>
              <a:rPr lang="en-US" sz="2800" dirty="0" smtClean="0">
                <a:latin typeface="Garamond" panose="02020404030301010803" pitchFamily="18" charset="0"/>
              </a:rPr>
              <a:t>Applications reviewed by state committee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6037" y="2140576"/>
            <a:ext cx="4506990" cy="3320066"/>
          </a:xfrm>
          <a:prstGeom prst="rect">
            <a:avLst/>
          </a:prstGeom>
        </p:spPr>
      </p:pic>
    </p:spTree>
    <p:extLst>
      <p:ext uri="{BB962C8B-B14F-4D97-AF65-F5344CB8AC3E}">
        <p14:creationId xmlns:p14="http://schemas.microsoft.com/office/powerpoint/2010/main" val="27447511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670" y="184486"/>
            <a:ext cx="10972800" cy="1143000"/>
          </a:xfrm>
        </p:spPr>
        <p:txBody>
          <a:bodyPr/>
          <a:lstStyle/>
          <a:p>
            <a:r>
              <a:rPr lang="en-US" dirty="0" smtClean="0">
                <a:latin typeface="Garamond" panose="02020404030301010803" pitchFamily="18" charset="0"/>
              </a:rPr>
              <a:t>Ideal Student has:</a:t>
            </a:r>
            <a:endParaRPr lang="en-US" dirty="0">
              <a:latin typeface="Garamond" panose="02020404030301010803" pitchFamily="18" charset="0"/>
            </a:endParaRPr>
          </a:p>
        </p:txBody>
      </p:sp>
      <p:sp>
        <p:nvSpPr>
          <p:cNvPr id="3" name="Content Placeholder 2"/>
          <p:cNvSpPr>
            <a:spLocks noGrp="1"/>
          </p:cNvSpPr>
          <p:nvPr>
            <p:ph idx="1"/>
          </p:nvPr>
        </p:nvSpPr>
        <p:spPr>
          <a:xfrm>
            <a:off x="6440778" y="1728989"/>
            <a:ext cx="5443470" cy="4929388"/>
          </a:xfrm>
        </p:spPr>
        <p:txBody>
          <a:bodyPr/>
          <a:lstStyle/>
          <a:p>
            <a:pPr eaLnBrk="1" hangingPunct="1"/>
            <a:r>
              <a:rPr lang="en-US" dirty="0">
                <a:latin typeface="Garamond" panose="02020404030301010803" pitchFamily="18" charset="0"/>
              </a:rPr>
              <a:t>High intellectual potential</a:t>
            </a:r>
          </a:p>
          <a:p>
            <a:pPr eaLnBrk="1" hangingPunct="1"/>
            <a:r>
              <a:rPr lang="en-US" dirty="0">
                <a:latin typeface="Garamond" panose="02020404030301010803" pitchFamily="18" charset="0"/>
              </a:rPr>
              <a:t>Outstanding ability in an academic or artistic area</a:t>
            </a:r>
          </a:p>
          <a:p>
            <a:pPr eaLnBrk="1" hangingPunct="1"/>
            <a:r>
              <a:rPr lang="en-US" dirty="0">
                <a:latin typeface="Garamond" panose="02020404030301010803" pitchFamily="18" charset="0"/>
              </a:rPr>
              <a:t>Evidence of giftedness</a:t>
            </a:r>
          </a:p>
          <a:p>
            <a:pPr eaLnBrk="1" hangingPunct="1"/>
            <a:r>
              <a:rPr lang="en-US" dirty="0">
                <a:latin typeface="Garamond" panose="02020404030301010803" pitchFamily="18" charset="0"/>
              </a:rPr>
              <a:t>Creativity</a:t>
            </a:r>
          </a:p>
          <a:p>
            <a:pPr eaLnBrk="1" hangingPunct="1"/>
            <a:r>
              <a:rPr lang="en-US" dirty="0">
                <a:latin typeface="Garamond" panose="02020404030301010803" pitchFamily="18" charset="0"/>
              </a:rPr>
              <a:t>High motivation</a:t>
            </a:r>
          </a:p>
          <a:p>
            <a:pPr eaLnBrk="1" hangingPunct="1"/>
            <a:r>
              <a:rPr lang="en-US" dirty="0">
                <a:latin typeface="Garamond" panose="02020404030301010803" pitchFamily="18" charset="0"/>
              </a:rPr>
              <a:t>Social, emotional, and intellectual maturity</a:t>
            </a:r>
          </a:p>
          <a:p>
            <a:endParaRPr lang="en-US" dirty="0">
              <a:latin typeface="Garamond" panose="02020404030301010803"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670" y="2283920"/>
            <a:ext cx="4762500" cy="3819525"/>
          </a:xfrm>
          <a:prstGeom prst="rect">
            <a:avLst/>
          </a:prstGeom>
        </p:spPr>
      </p:pic>
    </p:spTree>
    <p:extLst>
      <p:ext uri="{BB962C8B-B14F-4D97-AF65-F5344CB8AC3E}">
        <p14:creationId xmlns:p14="http://schemas.microsoft.com/office/powerpoint/2010/main" val="27745418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z="4000" dirty="0">
                <a:latin typeface="Garamond" panose="02020404030301010803" pitchFamily="18" charset="0"/>
              </a:rPr>
              <a:t>Curriculum – Area I</a:t>
            </a:r>
            <a:br>
              <a:rPr lang="en-US" sz="4000" dirty="0">
                <a:latin typeface="Garamond" panose="02020404030301010803" pitchFamily="18" charset="0"/>
              </a:rPr>
            </a:br>
            <a:r>
              <a:rPr lang="en-US" sz="4000" dirty="0">
                <a:latin typeface="Garamond" panose="02020404030301010803" pitchFamily="18" charset="0"/>
              </a:rPr>
              <a:t>Special Aptitude Development</a:t>
            </a:r>
          </a:p>
        </p:txBody>
      </p:sp>
      <p:sp>
        <p:nvSpPr>
          <p:cNvPr id="9219" name="Rectangle 3"/>
          <p:cNvSpPr>
            <a:spLocks noGrp="1" noChangeArrowheads="1"/>
          </p:cNvSpPr>
          <p:nvPr>
            <p:ph type="body" sz="half" idx="1"/>
          </p:nvPr>
        </p:nvSpPr>
        <p:spPr>
          <a:xfrm>
            <a:off x="609600" y="1600202"/>
            <a:ext cx="5384800" cy="3170236"/>
          </a:xfrm>
        </p:spPr>
        <p:txBody>
          <a:bodyPr/>
          <a:lstStyle/>
          <a:p>
            <a:pPr eaLnBrk="1" hangingPunct="1"/>
            <a:endParaRPr lang="en-US" dirty="0" smtClean="0"/>
          </a:p>
          <a:p>
            <a:pPr eaLnBrk="1" hangingPunct="1"/>
            <a:r>
              <a:rPr lang="en-US" dirty="0" smtClean="0">
                <a:latin typeface="Garamond" panose="02020404030301010803" pitchFamily="18" charset="0"/>
              </a:rPr>
              <a:t>Arts </a:t>
            </a:r>
            <a:r>
              <a:rPr lang="en-US" sz="2000" dirty="0" smtClean="0">
                <a:latin typeface="Garamond" panose="02020404030301010803" pitchFamily="18" charset="0"/>
              </a:rPr>
              <a:t>(*require audition video)</a:t>
            </a:r>
          </a:p>
          <a:p>
            <a:pPr lvl="1" eaLnBrk="1" hangingPunct="1"/>
            <a:r>
              <a:rPr lang="en-US" dirty="0" smtClean="0">
                <a:latin typeface="Garamond" panose="02020404030301010803" pitchFamily="18" charset="0"/>
              </a:rPr>
              <a:t>Drama</a:t>
            </a:r>
          </a:p>
          <a:p>
            <a:pPr lvl="1" eaLnBrk="1" hangingPunct="1"/>
            <a:r>
              <a:rPr lang="en-US" dirty="0" smtClean="0">
                <a:latin typeface="Garamond" panose="02020404030301010803" pitchFamily="18" charset="0"/>
              </a:rPr>
              <a:t>Choral Music</a:t>
            </a:r>
          </a:p>
          <a:p>
            <a:pPr lvl="1" eaLnBrk="1" hangingPunct="1"/>
            <a:r>
              <a:rPr lang="en-US" dirty="0" smtClean="0">
                <a:latin typeface="Garamond" panose="02020404030301010803" pitchFamily="18" charset="0"/>
              </a:rPr>
              <a:t>Instrumental Music</a:t>
            </a:r>
          </a:p>
          <a:p>
            <a:pPr lvl="1" eaLnBrk="1" hangingPunct="1"/>
            <a:r>
              <a:rPr lang="en-US" dirty="0" smtClean="0">
                <a:latin typeface="Garamond" panose="02020404030301010803" pitchFamily="18" charset="0"/>
              </a:rPr>
              <a:t>Visual Arts</a:t>
            </a:r>
          </a:p>
          <a:p>
            <a:pPr eaLnBrk="1" hangingPunct="1"/>
            <a:endParaRPr lang="en-US" dirty="0" smtClean="0"/>
          </a:p>
          <a:p>
            <a:pPr lvl="1" eaLnBrk="1" hangingPunct="1"/>
            <a:endParaRPr lang="en-US" dirty="0" smtClean="0"/>
          </a:p>
        </p:txBody>
      </p:sp>
      <p:sp>
        <p:nvSpPr>
          <p:cNvPr id="9220" name="Rectangle 4"/>
          <p:cNvSpPr>
            <a:spLocks noGrp="1" noChangeArrowheads="1"/>
          </p:cNvSpPr>
          <p:nvPr>
            <p:ph type="body" sz="half" idx="2"/>
          </p:nvPr>
        </p:nvSpPr>
        <p:spPr>
          <a:xfrm>
            <a:off x="6197600" y="1600201"/>
            <a:ext cx="5384800" cy="3170237"/>
          </a:xfrm>
        </p:spPr>
        <p:txBody>
          <a:bodyPr/>
          <a:lstStyle/>
          <a:p>
            <a:pPr eaLnBrk="1" hangingPunct="1"/>
            <a:endParaRPr lang="en-US" dirty="0" smtClean="0"/>
          </a:p>
          <a:p>
            <a:pPr eaLnBrk="1" hangingPunct="1"/>
            <a:r>
              <a:rPr lang="en-US" dirty="0" smtClean="0">
                <a:latin typeface="Garamond" panose="02020404030301010803" pitchFamily="18" charset="0"/>
              </a:rPr>
              <a:t>Academics</a:t>
            </a:r>
          </a:p>
          <a:p>
            <a:pPr lvl="1" eaLnBrk="1" hangingPunct="1"/>
            <a:r>
              <a:rPr lang="en-US" dirty="0" smtClean="0">
                <a:latin typeface="Garamond" panose="02020404030301010803" pitchFamily="18" charset="0"/>
              </a:rPr>
              <a:t>English/Language Arts</a:t>
            </a:r>
          </a:p>
          <a:p>
            <a:pPr lvl="1" eaLnBrk="1" hangingPunct="1"/>
            <a:r>
              <a:rPr lang="en-US" dirty="0" smtClean="0">
                <a:latin typeface="Garamond" panose="02020404030301010803" pitchFamily="18" charset="0"/>
              </a:rPr>
              <a:t>Mathematics</a:t>
            </a:r>
          </a:p>
          <a:p>
            <a:pPr lvl="1" eaLnBrk="1" hangingPunct="1"/>
            <a:r>
              <a:rPr lang="en-US" dirty="0" smtClean="0">
                <a:latin typeface="Garamond" panose="02020404030301010803" pitchFamily="18" charset="0"/>
              </a:rPr>
              <a:t>Natural Science</a:t>
            </a:r>
          </a:p>
          <a:p>
            <a:pPr lvl="1" eaLnBrk="1" hangingPunct="1"/>
            <a:r>
              <a:rPr lang="en-US" dirty="0" smtClean="0">
                <a:latin typeface="Garamond" panose="02020404030301010803" pitchFamily="18" charset="0"/>
              </a:rPr>
              <a:t>Social Science</a:t>
            </a:r>
          </a:p>
        </p:txBody>
      </p:sp>
      <p:sp>
        <p:nvSpPr>
          <p:cNvPr id="9221" name="Rectangle 6"/>
          <p:cNvSpPr>
            <a:spLocks noChangeArrowheads="1"/>
          </p:cNvSpPr>
          <p:nvPr/>
        </p:nvSpPr>
        <p:spPr bwMode="auto">
          <a:xfrm>
            <a:off x="4191000" y="4953000"/>
            <a:ext cx="4038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endParaRPr lang="en-US" sz="2800"/>
          </a:p>
        </p:txBody>
      </p:sp>
      <p:sp>
        <p:nvSpPr>
          <p:cNvPr id="2" name="TextBox 1"/>
          <p:cNvSpPr txBox="1"/>
          <p:nvPr/>
        </p:nvSpPr>
        <p:spPr>
          <a:xfrm>
            <a:off x="360608" y="5278582"/>
            <a:ext cx="11075831" cy="1107996"/>
          </a:xfrm>
          <a:prstGeom prst="rect">
            <a:avLst/>
          </a:prstGeom>
          <a:noFill/>
        </p:spPr>
        <p:txBody>
          <a:bodyPr wrap="square" rtlCol="0">
            <a:spAutoFit/>
          </a:bodyPr>
          <a:lstStyle/>
          <a:p>
            <a:pPr marL="285750" indent="-285750">
              <a:buFont typeface="Wingdings" panose="05000000000000000000" pitchFamily="2" charset="2"/>
              <a:buChar char="v"/>
            </a:pPr>
            <a:r>
              <a:rPr lang="en-US" sz="2200" dirty="0" smtClean="0">
                <a:latin typeface="Garamond" panose="02020404030301010803" pitchFamily="18" charset="0"/>
              </a:rPr>
              <a:t>Students must apply in at least one (1) Area I discipline but may choose to apply in up to two (2).  Students are selected to study in one (1) Area I.</a:t>
            </a:r>
          </a:p>
          <a:p>
            <a:pPr marL="285750" indent="-285750">
              <a:buFont typeface="Wingdings" panose="05000000000000000000" pitchFamily="2" charset="2"/>
              <a:buChar char="v"/>
            </a:pPr>
            <a:r>
              <a:rPr lang="en-US" sz="2200" dirty="0" smtClean="0">
                <a:latin typeface="Garamond" panose="02020404030301010803" pitchFamily="18" charset="0"/>
              </a:rPr>
              <a:t>Past course descriptions are on </a:t>
            </a:r>
            <a:r>
              <a:rPr lang="en-US" sz="2200" dirty="0">
                <a:latin typeface="Garamond" panose="02020404030301010803" pitchFamily="18" charset="0"/>
              </a:rPr>
              <a:t>our website at </a:t>
            </a:r>
            <a:r>
              <a:rPr lang="en-US" sz="2200" dirty="0">
                <a:latin typeface="Garamond" panose="02020404030301010803" pitchFamily="18" charset="0"/>
                <a:hlinkClick r:id="rId3"/>
              </a:rPr>
              <a:t>https://</a:t>
            </a:r>
            <a:r>
              <a:rPr lang="en-US" sz="2200" dirty="0" smtClean="0">
                <a:latin typeface="Garamond" panose="02020404030301010803" pitchFamily="18" charset="0"/>
                <a:hlinkClick r:id="rId3"/>
              </a:rPr>
              <a:t>www.hendrix.edu/ags/ags.aspx?id=23218</a:t>
            </a:r>
            <a:r>
              <a:rPr lang="en-US" sz="2200" dirty="0" smtClean="0">
                <a:latin typeface="Garamond" panose="02020404030301010803" pitchFamily="18" charset="0"/>
              </a:rPr>
              <a:t>  </a:t>
            </a:r>
            <a:endParaRPr lang="en-US" sz="2200" dirty="0">
              <a:latin typeface="Garamond" panose="02020404030301010803" pitchFamily="18" charset="0"/>
            </a:endParaRPr>
          </a:p>
        </p:txBody>
      </p:sp>
    </p:spTree>
    <p:extLst>
      <p:ext uri="{BB962C8B-B14F-4D97-AF65-F5344CB8AC3E}">
        <p14:creationId xmlns:p14="http://schemas.microsoft.com/office/powerpoint/2010/main" val="26244028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589" y="2553825"/>
            <a:ext cx="3810000" cy="428893"/>
          </a:xfrm>
        </p:spPr>
        <p:txBody>
          <a:bodyPr/>
          <a:lstStyle/>
          <a:p>
            <a:r>
              <a:rPr lang="en-US" sz="1800" dirty="0" smtClean="0">
                <a:latin typeface="Garamond" panose="02020404030301010803" pitchFamily="18" charset="0"/>
              </a:rPr>
              <a:t>Instrumental </a:t>
            </a:r>
            <a:r>
              <a:rPr lang="en-US" sz="1800" dirty="0">
                <a:latin typeface="Garamond" panose="02020404030301010803" pitchFamily="18" charset="0"/>
              </a:rPr>
              <a:t>M</a:t>
            </a:r>
            <a:r>
              <a:rPr lang="en-US" sz="1800" dirty="0" smtClean="0">
                <a:latin typeface="Garamond" panose="02020404030301010803" pitchFamily="18" charset="0"/>
              </a:rPr>
              <a:t>usic</a:t>
            </a:r>
            <a:endParaRPr lang="en-US" sz="1800" dirty="0">
              <a:latin typeface="Garamond" panose="02020404030301010803" pitchFamily="18" charset="0"/>
            </a:endParaRPr>
          </a:p>
        </p:txBody>
      </p:sp>
      <p:sp>
        <p:nvSpPr>
          <p:cNvPr id="9" name="TextBox 8"/>
          <p:cNvSpPr txBox="1"/>
          <p:nvPr/>
        </p:nvSpPr>
        <p:spPr>
          <a:xfrm>
            <a:off x="401589" y="6077586"/>
            <a:ext cx="2933432" cy="369332"/>
          </a:xfrm>
          <a:prstGeom prst="rect">
            <a:avLst/>
          </a:prstGeom>
          <a:noFill/>
        </p:spPr>
        <p:txBody>
          <a:bodyPr wrap="square" rtlCol="0">
            <a:spAutoFit/>
          </a:bodyPr>
          <a:lstStyle/>
          <a:p>
            <a:r>
              <a:rPr lang="en-US" b="1" dirty="0" smtClean="0">
                <a:latin typeface="Garamond" panose="02020404030301010803" pitchFamily="18" charset="0"/>
              </a:rPr>
              <a:t>Natural </a:t>
            </a:r>
            <a:r>
              <a:rPr lang="en-US" b="1" dirty="0">
                <a:latin typeface="Garamond" panose="02020404030301010803" pitchFamily="18" charset="0"/>
              </a:rPr>
              <a:t>S</a:t>
            </a:r>
            <a:r>
              <a:rPr lang="en-US" b="1" dirty="0" smtClean="0">
                <a:latin typeface="Garamond" panose="02020404030301010803" pitchFamily="18" charset="0"/>
              </a:rPr>
              <a:t>cience</a:t>
            </a:r>
            <a:endParaRPr lang="en-US" b="1" dirty="0">
              <a:latin typeface="Garamond" panose="02020404030301010803" pitchFamily="18" charset="0"/>
            </a:endParaRPr>
          </a:p>
        </p:txBody>
      </p:sp>
      <p:sp>
        <p:nvSpPr>
          <p:cNvPr id="11" name="TextBox 10"/>
          <p:cNvSpPr txBox="1"/>
          <p:nvPr/>
        </p:nvSpPr>
        <p:spPr>
          <a:xfrm>
            <a:off x="5310560" y="4160917"/>
            <a:ext cx="2374126" cy="369332"/>
          </a:xfrm>
          <a:prstGeom prst="rect">
            <a:avLst/>
          </a:prstGeom>
          <a:noFill/>
        </p:spPr>
        <p:txBody>
          <a:bodyPr wrap="square" rtlCol="0">
            <a:spAutoFit/>
          </a:bodyPr>
          <a:lstStyle/>
          <a:p>
            <a:r>
              <a:rPr lang="en-US" b="1" dirty="0" smtClean="0">
                <a:latin typeface="Garamond" panose="02020404030301010803" pitchFamily="18" charset="0"/>
              </a:rPr>
              <a:t>Visual </a:t>
            </a:r>
            <a:r>
              <a:rPr lang="en-US" b="1" dirty="0">
                <a:latin typeface="Garamond" panose="02020404030301010803" pitchFamily="18" charset="0"/>
              </a:rPr>
              <a:t>A</a:t>
            </a:r>
            <a:r>
              <a:rPr lang="en-US" b="1" dirty="0" smtClean="0">
                <a:latin typeface="Garamond" panose="02020404030301010803" pitchFamily="18" charset="0"/>
              </a:rPr>
              <a:t>rts</a:t>
            </a:r>
            <a:endParaRPr lang="en-US" b="1" dirty="0">
              <a:latin typeface="Garamond" panose="02020404030301010803"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589" y="187383"/>
            <a:ext cx="3735074" cy="248342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4658260" y="920124"/>
            <a:ext cx="3893093" cy="2588493"/>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7962312" y="1638402"/>
            <a:ext cx="4043702" cy="2688632"/>
          </a:xfrm>
          <a:prstGeom prst="rect">
            <a:avLst/>
          </a:prstGeom>
        </p:spPr>
      </p:pic>
      <p:sp>
        <p:nvSpPr>
          <p:cNvPr id="14" name="TextBox 13"/>
          <p:cNvSpPr txBox="1"/>
          <p:nvPr/>
        </p:nvSpPr>
        <p:spPr>
          <a:xfrm>
            <a:off x="8639847" y="5004569"/>
            <a:ext cx="2374126" cy="369332"/>
          </a:xfrm>
          <a:prstGeom prst="rect">
            <a:avLst/>
          </a:prstGeom>
          <a:noFill/>
        </p:spPr>
        <p:txBody>
          <a:bodyPr wrap="square" rtlCol="0">
            <a:spAutoFit/>
          </a:bodyPr>
          <a:lstStyle/>
          <a:p>
            <a:r>
              <a:rPr lang="en-US" b="1" dirty="0" smtClean="0">
                <a:latin typeface="Garamond" panose="02020404030301010803" pitchFamily="18" charset="0"/>
              </a:rPr>
              <a:t>Math</a:t>
            </a:r>
            <a:endParaRPr lang="en-US" b="1" dirty="0">
              <a:latin typeface="Garamond" panose="02020404030301010803" pitchFamily="18" charset="0"/>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883" y="3178522"/>
            <a:ext cx="4360192" cy="2899064"/>
          </a:xfrm>
          <a:prstGeom prst="rect">
            <a:avLst/>
          </a:prstGeom>
        </p:spPr>
      </p:pic>
    </p:spTree>
    <p:extLst>
      <p:ext uri="{BB962C8B-B14F-4D97-AF65-F5344CB8AC3E}">
        <p14:creationId xmlns:p14="http://schemas.microsoft.com/office/powerpoint/2010/main" val="6527416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7034" y="3577037"/>
            <a:ext cx="5070466" cy="276340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798" y="244947"/>
            <a:ext cx="5241702" cy="2661171"/>
          </a:xfrm>
          <a:prstGeom prst="rect">
            <a:avLst/>
          </a:prstGeom>
        </p:spPr>
      </p:pic>
      <p:sp>
        <p:nvSpPr>
          <p:cNvPr id="5" name="TextBox 4"/>
          <p:cNvSpPr txBox="1"/>
          <p:nvPr/>
        </p:nvSpPr>
        <p:spPr>
          <a:xfrm>
            <a:off x="347531" y="2906118"/>
            <a:ext cx="3850783" cy="369332"/>
          </a:xfrm>
          <a:prstGeom prst="rect">
            <a:avLst/>
          </a:prstGeom>
          <a:noFill/>
        </p:spPr>
        <p:txBody>
          <a:bodyPr wrap="square" rtlCol="0">
            <a:spAutoFit/>
          </a:bodyPr>
          <a:lstStyle/>
          <a:p>
            <a:r>
              <a:rPr lang="en-US" b="1" dirty="0" smtClean="0">
                <a:latin typeface="Garamond" panose="02020404030301010803" pitchFamily="18" charset="0"/>
              </a:rPr>
              <a:t>English/Language Arts</a:t>
            </a:r>
            <a:endParaRPr lang="en-US" b="1" dirty="0">
              <a:latin typeface="Garamond" panose="02020404030301010803" pitchFamily="18" charset="0"/>
            </a:endParaRPr>
          </a:p>
        </p:txBody>
      </p:sp>
      <p:sp>
        <p:nvSpPr>
          <p:cNvPr id="7" name="TextBox 6"/>
          <p:cNvSpPr txBox="1"/>
          <p:nvPr/>
        </p:nvSpPr>
        <p:spPr>
          <a:xfrm>
            <a:off x="5975798" y="2906118"/>
            <a:ext cx="3940934" cy="369332"/>
          </a:xfrm>
          <a:prstGeom prst="rect">
            <a:avLst/>
          </a:prstGeom>
          <a:noFill/>
        </p:spPr>
        <p:txBody>
          <a:bodyPr wrap="square" rtlCol="0">
            <a:spAutoFit/>
          </a:bodyPr>
          <a:lstStyle/>
          <a:p>
            <a:r>
              <a:rPr lang="en-US" b="1" dirty="0" smtClean="0">
                <a:latin typeface="Garamond" panose="02020404030301010803" pitchFamily="18" charset="0"/>
              </a:rPr>
              <a:t>Social </a:t>
            </a:r>
            <a:r>
              <a:rPr lang="en-US" b="1" dirty="0">
                <a:latin typeface="Garamond" panose="02020404030301010803" pitchFamily="18" charset="0"/>
              </a:rPr>
              <a:t>S</a:t>
            </a:r>
            <a:r>
              <a:rPr lang="en-US" b="1" dirty="0" smtClean="0">
                <a:latin typeface="Garamond" panose="02020404030301010803" pitchFamily="18" charset="0"/>
              </a:rPr>
              <a:t>cience</a:t>
            </a:r>
            <a:endParaRPr lang="en-US" b="1" dirty="0">
              <a:latin typeface="Garamond" panose="02020404030301010803" pitchFamily="18" charset="0"/>
            </a:endParaRPr>
          </a:p>
        </p:txBody>
      </p:sp>
      <p:sp>
        <p:nvSpPr>
          <p:cNvPr id="8" name="TextBox 7"/>
          <p:cNvSpPr txBox="1"/>
          <p:nvPr/>
        </p:nvSpPr>
        <p:spPr>
          <a:xfrm>
            <a:off x="6063907" y="6340441"/>
            <a:ext cx="3035603" cy="369332"/>
          </a:xfrm>
          <a:prstGeom prst="rect">
            <a:avLst/>
          </a:prstGeom>
          <a:noFill/>
        </p:spPr>
        <p:txBody>
          <a:bodyPr wrap="square" rtlCol="0">
            <a:spAutoFit/>
          </a:bodyPr>
          <a:lstStyle/>
          <a:p>
            <a:r>
              <a:rPr lang="en-US" b="1" dirty="0" smtClean="0">
                <a:latin typeface="Garamond" panose="02020404030301010803" pitchFamily="18" charset="0"/>
              </a:rPr>
              <a:t>Drama</a:t>
            </a:r>
            <a:endParaRPr lang="en-US" b="1" dirty="0">
              <a:latin typeface="Garamond" panose="02020404030301010803" pitchFamily="18"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532" y="188345"/>
            <a:ext cx="4172657" cy="2774373"/>
          </a:xfrm>
          <a:prstGeom prst="rect">
            <a:avLst/>
          </a:prstGeom>
        </p:spPr>
      </p:pic>
      <p:sp>
        <p:nvSpPr>
          <p:cNvPr id="10" name="TextBox 9"/>
          <p:cNvSpPr txBox="1"/>
          <p:nvPr/>
        </p:nvSpPr>
        <p:spPr>
          <a:xfrm>
            <a:off x="347531" y="6340441"/>
            <a:ext cx="3035603" cy="369332"/>
          </a:xfrm>
          <a:prstGeom prst="rect">
            <a:avLst/>
          </a:prstGeom>
          <a:noFill/>
        </p:spPr>
        <p:txBody>
          <a:bodyPr wrap="square" rtlCol="0">
            <a:spAutoFit/>
          </a:bodyPr>
          <a:lstStyle/>
          <a:p>
            <a:r>
              <a:rPr lang="en-US" b="1" dirty="0" smtClean="0">
                <a:latin typeface="Garamond" panose="02020404030301010803" pitchFamily="18" charset="0"/>
              </a:rPr>
              <a:t>Choral Music</a:t>
            </a:r>
            <a:endParaRPr lang="en-US" b="1" dirty="0">
              <a:latin typeface="Garamond" panose="02020404030301010803" pitchFamily="18" charset="0"/>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818" y="3577037"/>
            <a:ext cx="4142371" cy="2754236"/>
          </a:xfrm>
          <a:prstGeom prst="rect">
            <a:avLst/>
          </a:prstGeom>
        </p:spPr>
      </p:pic>
    </p:spTree>
    <p:extLst>
      <p:ext uri="{BB962C8B-B14F-4D97-AF65-F5344CB8AC3E}">
        <p14:creationId xmlns:p14="http://schemas.microsoft.com/office/powerpoint/2010/main" val="21486391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panose="02020404030301010803" pitchFamily="18" charset="0"/>
              </a:rPr>
              <a:t>Curriculum – Area II</a:t>
            </a:r>
            <a:br>
              <a:rPr lang="en-US" dirty="0" smtClean="0">
                <a:latin typeface="Garamond" panose="02020404030301010803" pitchFamily="18" charset="0"/>
              </a:rPr>
            </a:br>
            <a:r>
              <a:rPr lang="en-US" dirty="0" smtClean="0">
                <a:latin typeface="Garamond" panose="02020404030301010803" pitchFamily="18" charset="0"/>
              </a:rPr>
              <a:t>General Conceptual Development</a:t>
            </a:r>
            <a:endParaRPr lang="en-US" dirty="0">
              <a:latin typeface="Garamond" panose="02020404030301010803"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8211" y="2376391"/>
            <a:ext cx="6115221" cy="4065971"/>
          </a:xfrm>
          <a:prstGeom prst="rect">
            <a:avLst/>
          </a:prstGeom>
        </p:spPr>
      </p:pic>
      <p:sp>
        <p:nvSpPr>
          <p:cNvPr id="3" name="TextBox 2"/>
          <p:cNvSpPr txBox="1"/>
          <p:nvPr/>
        </p:nvSpPr>
        <p:spPr>
          <a:xfrm>
            <a:off x="477982" y="2130136"/>
            <a:ext cx="4810991"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latin typeface="Garamond" panose="02020404030301010803" pitchFamily="18" charset="0"/>
              </a:rPr>
              <a:t>Focuses on critical thinking</a:t>
            </a:r>
          </a:p>
          <a:p>
            <a:pPr marL="800100" lvl="1" indent="-342900">
              <a:buFont typeface="Arial" panose="020B0604020202020204" pitchFamily="34" charset="0"/>
              <a:buChar char="•"/>
            </a:pPr>
            <a:r>
              <a:rPr lang="en-US" sz="2400" dirty="0" smtClean="0">
                <a:latin typeface="Garamond" panose="02020404030301010803" pitchFamily="18" charset="0"/>
              </a:rPr>
              <a:t>Logic</a:t>
            </a:r>
          </a:p>
          <a:p>
            <a:pPr marL="800100" lvl="1" indent="-342900">
              <a:buFont typeface="Arial" panose="020B0604020202020204" pitchFamily="34" charset="0"/>
              <a:buChar char="•"/>
            </a:pPr>
            <a:r>
              <a:rPr lang="en-US" sz="2400" dirty="0" smtClean="0">
                <a:latin typeface="Garamond" panose="02020404030301010803" pitchFamily="18" charset="0"/>
              </a:rPr>
              <a:t>Philosophy</a:t>
            </a:r>
          </a:p>
          <a:p>
            <a:pPr marL="800100" lvl="1" indent="-342900">
              <a:buFont typeface="Arial" panose="020B0604020202020204" pitchFamily="34" charset="0"/>
              <a:buChar char="•"/>
            </a:pPr>
            <a:r>
              <a:rPr lang="en-US" sz="2400" dirty="0" smtClean="0">
                <a:latin typeface="Garamond" panose="02020404030301010803" pitchFamily="18" charset="0"/>
              </a:rPr>
              <a:t>Evidence-based opinions</a:t>
            </a:r>
          </a:p>
          <a:p>
            <a:pPr marL="800100" lvl="1" indent="-342900">
              <a:buFont typeface="Arial" panose="020B0604020202020204" pitchFamily="34" charset="0"/>
              <a:buChar char="•"/>
            </a:pPr>
            <a:r>
              <a:rPr lang="en-US" sz="2400" dirty="0" smtClean="0">
                <a:latin typeface="Garamond" panose="02020404030301010803" pitchFamily="18" charset="0"/>
              </a:rPr>
              <a:t>Civil Discourse</a:t>
            </a:r>
          </a:p>
          <a:p>
            <a:pPr marL="342900" indent="-342900">
              <a:buFont typeface="Arial" panose="020B0604020202020204" pitchFamily="34" charset="0"/>
              <a:buChar char="•"/>
            </a:pPr>
            <a:r>
              <a:rPr lang="en-US" sz="2400" dirty="0" smtClean="0">
                <a:latin typeface="Garamond" panose="02020404030301010803" pitchFamily="18" charset="0"/>
              </a:rPr>
              <a:t>Brings together students from all eight Area I disciplines</a:t>
            </a:r>
          </a:p>
          <a:p>
            <a:pPr marL="342900" indent="-342900">
              <a:buFont typeface="Arial" panose="020B0604020202020204" pitchFamily="34" charset="0"/>
              <a:buChar char="•"/>
            </a:pPr>
            <a:r>
              <a:rPr lang="en-US" sz="2400" dirty="0" smtClean="0">
                <a:latin typeface="Garamond" panose="02020404030301010803" pitchFamily="18" charset="0"/>
              </a:rPr>
              <a:t>Draws on films, speakers, and readings for discussion</a:t>
            </a:r>
          </a:p>
        </p:txBody>
      </p:sp>
    </p:spTree>
    <p:extLst>
      <p:ext uri="{BB962C8B-B14F-4D97-AF65-F5344CB8AC3E}">
        <p14:creationId xmlns:p14="http://schemas.microsoft.com/office/powerpoint/2010/main" val="2141554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panose="02020404030301010803" pitchFamily="18" charset="0"/>
              </a:rPr>
              <a:t>Curriculum – Area III</a:t>
            </a:r>
            <a:br>
              <a:rPr lang="en-US" dirty="0" smtClean="0">
                <a:latin typeface="Garamond" panose="02020404030301010803" pitchFamily="18" charset="0"/>
              </a:rPr>
            </a:br>
            <a:r>
              <a:rPr lang="en-US" dirty="0" smtClean="0">
                <a:latin typeface="Garamond" panose="02020404030301010803" pitchFamily="18" charset="0"/>
              </a:rPr>
              <a:t>Personal and Social Development</a:t>
            </a:r>
            <a:endParaRPr lang="en-US" dirty="0">
              <a:latin typeface="Garamond" panose="02020404030301010803"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571222"/>
            <a:ext cx="3241766" cy="4875616"/>
          </a:xfrm>
          <a:prstGeom prst="rect">
            <a:avLst/>
          </a:prstGeom>
        </p:spPr>
      </p:pic>
      <p:sp>
        <p:nvSpPr>
          <p:cNvPr id="7" name="TextBox 6"/>
          <p:cNvSpPr txBox="1"/>
          <p:nvPr/>
        </p:nvSpPr>
        <p:spPr>
          <a:xfrm>
            <a:off x="5735782" y="1893340"/>
            <a:ext cx="5846618" cy="4524315"/>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latin typeface="Garamond" panose="02020404030301010803" pitchFamily="18" charset="0"/>
              </a:rPr>
              <a:t>Foster personal and social development necessary to benefit fully from AGS</a:t>
            </a:r>
          </a:p>
          <a:p>
            <a:pPr marL="342900" indent="-342900">
              <a:buFont typeface="Arial" panose="020B0604020202020204" pitchFamily="34" charset="0"/>
              <a:buChar char="•"/>
            </a:pPr>
            <a:r>
              <a:rPr lang="en-US" sz="2400" dirty="0" smtClean="0">
                <a:latin typeface="Garamond" panose="02020404030301010803" pitchFamily="18" charset="0"/>
              </a:rPr>
              <a:t>Personal Evaluation and Potential</a:t>
            </a:r>
          </a:p>
          <a:p>
            <a:pPr marL="800100" lvl="1" indent="-342900">
              <a:buFont typeface="Arial" panose="020B0604020202020204" pitchFamily="34" charset="0"/>
              <a:buChar char="•"/>
            </a:pPr>
            <a:r>
              <a:rPr lang="en-US" sz="2400" dirty="0" smtClean="0">
                <a:latin typeface="Garamond" panose="02020404030301010803" pitchFamily="18" charset="0"/>
              </a:rPr>
              <a:t>Personality/Bias tests</a:t>
            </a:r>
          </a:p>
          <a:p>
            <a:pPr marL="342900" indent="-342900">
              <a:buFont typeface="Arial" panose="020B0604020202020204" pitchFamily="34" charset="0"/>
              <a:buChar char="•"/>
            </a:pPr>
            <a:r>
              <a:rPr lang="en-US" sz="2400" dirty="0" smtClean="0">
                <a:latin typeface="Garamond" panose="02020404030301010803" pitchFamily="18" charset="0"/>
              </a:rPr>
              <a:t>Interpersonal Communication</a:t>
            </a:r>
          </a:p>
          <a:p>
            <a:pPr marL="800100" lvl="1" indent="-342900">
              <a:buFont typeface="Arial" panose="020B0604020202020204" pitchFamily="34" charset="0"/>
              <a:buChar char="•"/>
            </a:pPr>
            <a:r>
              <a:rPr lang="en-US" sz="2400" dirty="0" smtClean="0">
                <a:latin typeface="Garamond" panose="02020404030301010803" pitchFamily="18" charset="0"/>
              </a:rPr>
              <a:t>Face-to-face interaction</a:t>
            </a:r>
          </a:p>
          <a:p>
            <a:pPr marL="800100" lvl="1" indent="-342900">
              <a:buFont typeface="Arial" panose="020B0604020202020204" pitchFamily="34" charset="0"/>
              <a:buChar char="•"/>
            </a:pPr>
            <a:r>
              <a:rPr lang="en-US" sz="2400" dirty="0" smtClean="0">
                <a:latin typeface="Garamond" panose="02020404030301010803" pitchFamily="18" charset="0"/>
              </a:rPr>
              <a:t>Conflict and stress management</a:t>
            </a:r>
          </a:p>
          <a:p>
            <a:pPr marL="342900" indent="-342900">
              <a:buFont typeface="Arial" panose="020B0604020202020204" pitchFamily="34" charset="0"/>
              <a:buChar char="•"/>
            </a:pPr>
            <a:r>
              <a:rPr lang="en-US" sz="2400" dirty="0" smtClean="0">
                <a:latin typeface="Garamond" panose="02020404030301010803" pitchFamily="18" charset="0"/>
              </a:rPr>
              <a:t>Psychology and Sociology</a:t>
            </a:r>
          </a:p>
          <a:p>
            <a:pPr marL="342900" indent="-342900">
              <a:buFont typeface="Arial" panose="020B0604020202020204" pitchFamily="34" charset="0"/>
              <a:buChar char="•"/>
            </a:pPr>
            <a:r>
              <a:rPr lang="en-US" sz="2400" dirty="0" smtClean="0">
                <a:latin typeface="Garamond" panose="02020404030301010803" pitchFamily="18" charset="0"/>
              </a:rPr>
              <a:t>Civic Responsibility</a:t>
            </a:r>
          </a:p>
          <a:p>
            <a:pPr marL="342900" indent="-342900">
              <a:buFont typeface="Arial" panose="020B0604020202020204" pitchFamily="34" charset="0"/>
              <a:buChar char="•"/>
            </a:pPr>
            <a:r>
              <a:rPr lang="en-US" sz="2400" dirty="0" smtClean="0">
                <a:latin typeface="Garamond" panose="02020404030301010803" pitchFamily="18" charset="0"/>
              </a:rPr>
              <a:t>Brings together students from all eight Area I disciplines </a:t>
            </a:r>
          </a:p>
          <a:p>
            <a:pPr marL="342900" indent="-342900">
              <a:buFont typeface="Arial" panose="020B0604020202020204" pitchFamily="34" charset="0"/>
              <a:buChar char="•"/>
            </a:pPr>
            <a:endParaRPr lang="en-US" sz="2400" dirty="0" smtClean="0">
              <a:latin typeface="Garamond" panose="02020404030301010803" pitchFamily="18" charset="0"/>
            </a:endParaRPr>
          </a:p>
        </p:txBody>
      </p:sp>
    </p:spTree>
    <p:extLst>
      <p:ext uri="{BB962C8B-B14F-4D97-AF65-F5344CB8AC3E}">
        <p14:creationId xmlns:p14="http://schemas.microsoft.com/office/powerpoint/2010/main" val="2101699882"/>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986</TotalTime>
  <Words>794</Words>
  <Application>Microsoft Office PowerPoint</Application>
  <PresentationFormat>Widescreen</PresentationFormat>
  <Paragraphs>195</Paragraphs>
  <Slides>29</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Garamond</vt:lpstr>
      <vt:lpstr>Wingdings</vt:lpstr>
      <vt:lpstr>Default Design</vt:lpstr>
      <vt:lpstr>PowerPoint Presentation</vt:lpstr>
      <vt:lpstr>Arkansas Governor’s School</vt:lpstr>
      <vt:lpstr>What is AGS?</vt:lpstr>
      <vt:lpstr>Ideal Student has:</vt:lpstr>
      <vt:lpstr>Curriculum – Area I Special Aptitude Development</vt:lpstr>
      <vt:lpstr>Instrumental Music</vt:lpstr>
      <vt:lpstr>PowerPoint Presentation</vt:lpstr>
      <vt:lpstr>Curriculum – Area II General Conceptual Development</vt:lpstr>
      <vt:lpstr>Curriculum – Area III Personal and Social Development</vt:lpstr>
      <vt:lpstr>Typical Day at AGS</vt:lpstr>
      <vt:lpstr>Typical Day at AGS</vt:lpstr>
      <vt:lpstr>PowerPoint Presentation</vt:lpstr>
      <vt:lpstr>PowerPoint Presentation</vt:lpstr>
      <vt:lpstr>PowerPoint Presentation</vt:lpstr>
      <vt:lpstr>PowerPoint Presentation</vt:lpstr>
      <vt:lpstr>Wellness and Athletic Center (WAC)</vt:lpstr>
      <vt:lpstr>PowerPoint Presentation</vt:lpstr>
      <vt:lpstr>PowerPoint Presentation</vt:lpstr>
      <vt:lpstr>Student and Life Technology Center (SLTC)</vt:lpstr>
      <vt:lpstr>PowerPoint Presentation</vt:lpstr>
      <vt:lpstr>Residence Halls</vt:lpstr>
      <vt:lpstr>Why Choose AGS?</vt:lpstr>
      <vt:lpstr>Application Process</vt:lpstr>
      <vt:lpstr>Application Process</vt:lpstr>
      <vt:lpstr>Student Application Process</vt:lpstr>
      <vt:lpstr>School Nomination Process</vt:lpstr>
      <vt:lpstr>www.hendrix.edu/ags</vt:lpstr>
      <vt:lpstr>Social Media</vt:lpstr>
      <vt:lpstr>Apply to AGS!!!</vt:lpstr>
    </vt:vector>
  </TitlesOfParts>
  <Company>Windows User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Purkiss, Timothy</dc:creator>
  <cp:lastModifiedBy>Purkiss, Timothy</cp:lastModifiedBy>
  <cp:revision>100</cp:revision>
  <dcterms:created xsi:type="dcterms:W3CDTF">2015-10-22T18:14:39Z</dcterms:created>
  <dcterms:modified xsi:type="dcterms:W3CDTF">2016-09-28T18:55:41Z</dcterms:modified>
</cp:coreProperties>
</file>